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71" r:id="rId16"/>
    <p:sldId id="267" r:id="rId17"/>
    <p:sldId id="268" r:id="rId18"/>
    <p:sldId id="269" r:id="rId19"/>
    <p:sldId id="270" r:id="rId20"/>
    <p:sldId id="272" r:id="rId21"/>
    <p:sldId id="273" r:id="rId22"/>
    <p:sldId id="275" r:id="rId23"/>
    <p:sldId id="274" r:id="rId24"/>
    <p:sldId id="291" r:id="rId25"/>
    <p:sldId id="276" r:id="rId26"/>
    <p:sldId id="277" r:id="rId27"/>
    <p:sldId id="278" r:id="rId28"/>
    <p:sldId id="279" r:id="rId29"/>
    <p:sldId id="280" r:id="rId30"/>
    <p:sldId id="281" r:id="rId31"/>
    <p:sldId id="282" r:id="rId32"/>
    <p:sldId id="283" r:id="rId33"/>
    <p:sldId id="284" r:id="rId34"/>
    <p:sldId id="318" r:id="rId35"/>
    <p:sldId id="286" r:id="rId36"/>
    <p:sldId id="287" r:id="rId37"/>
    <p:sldId id="288" r:id="rId38"/>
    <p:sldId id="293" r:id="rId39"/>
    <p:sldId id="292" r:id="rId40"/>
    <p:sldId id="294" r:id="rId41"/>
    <p:sldId id="295" r:id="rId42"/>
    <p:sldId id="296" r:id="rId43"/>
    <p:sldId id="297" r:id="rId44"/>
    <p:sldId id="289" r:id="rId45"/>
    <p:sldId id="290" r:id="rId46"/>
    <p:sldId id="298" r:id="rId47"/>
    <p:sldId id="299" r:id="rId48"/>
    <p:sldId id="305" r:id="rId49"/>
    <p:sldId id="300" r:id="rId50"/>
    <p:sldId id="301" r:id="rId51"/>
    <p:sldId id="302" r:id="rId52"/>
    <p:sldId id="303" r:id="rId53"/>
    <p:sldId id="304" r:id="rId54"/>
    <p:sldId id="306" r:id="rId55"/>
    <p:sldId id="307" r:id="rId56"/>
    <p:sldId id="308" r:id="rId57"/>
    <p:sldId id="309" r:id="rId58"/>
    <p:sldId id="310" r:id="rId59"/>
    <p:sldId id="313" r:id="rId60"/>
    <p:sldId id="311" r:id="rId61"/>
    <p:sldId id="312" r:id="rId62"/>
    <p:sldId id="314" r:id="rId63"/>
    <p:sldId id="315" r:id="rId64"/>
    <p:sldId id="316" r:id="rId65"/>
    <p:sldId id="317"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4E254-7808-43DA-8F09-5028E712B1A5}" v="381" dt="2020-05-29T14:47:30.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1941228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5E1DF2-2A8C-4692-A761-8E70AA91AD60}" type="datetimeFigureOut">
              <a:rPr lang="en-US" smtClean="0"/>
              <a:t>9/11/2021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1201688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1287104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412259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3139557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3925232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2128122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75727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377794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77894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5E1DF2-2A8C-4692-A761-8E70AA91AD60}"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217154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5E1DF2-2A8C-4692-A761-8E70AA91AD60}" type="datetimeFigureOut">
              <a:rPr lang="en-US" smtClean="0"/>
              <a:t>9/11/2021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3772894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5E1DF2-2A8C-4692-A761-8E70AA91AD60}" type="datetimeFigureOut">
              <a:rPr lang="en-US" smtClean="0"/>
              <a:t>9/11/2021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717388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5E1DF2-2A8C-4692-A761-8E70AA91AD60}" type="datetimeFigureOut">
              <a:rPr lang="en-US" smtClean="0"/>
              <a:t>9/11/2021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11028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5E1DF2-2A8C-4692-A761-8E70AA91AD60}" type="datetimeFigureOut">
              <a:rPr lang="en-US" smtClean="0"/>
              <a:t>9/11/2021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268723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5E1DF2-2A8C-4692-A761-8E70AA91AD60}" type="datetimeFigureOut">
              <a:rPr lang="en-US" smtClean="0"/>
              <a:t>9/11/2021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203496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5E1DF2-2A8C-4692-A761-8E70AA91AD60}" type="datetimeFigureOut">
              <a:rPr lang="en-US" smtClean="0"/>
              <a:t>9/11/2021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DE9FA-7602-4A20-8C24-3694A73F9F87}" type="slidenum">
              <a:rPr lang="en-US" smtClean="0"/>
              <a:t>‹#›</a:t>
            </a:fld>
            <a:endParaRPr lang="en-US"/>
          </a:p>
        </p:txBody>
      </p:sp>
    </p:spTree>
    <p:extLst>
      <p:ext uri="{BB962C8B-B14F-4D97-AF65-F5344CB8AC3E}">
        <p14:creationId xmlns:p14="http://schemas.microsoft.com/office/powerpoint/2010/main" val="358439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B5E1DF2-2A8C-4692-A761-8E70AA91AD60}" type="datetimeFigureOut">
              <a:rPr lang="en-US" smtClean="0"/>
              <a:t>9/11/2021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D1DE9FA-7602-4A20-8C24-3694A73F9F87}" type="slidenum">
              <a:rPr lang="en-US" smtClean="0"/>
              <a:t>‹#›</a:t>
            </a:fld>
            <a:endParaRPr lang="en-US"/>
          </a:p>
        </p:txBody>
      </p:sp>
    </p:spTree>
    <p:extLst>
      <p:ext uri="{BB962C8B-B14F-4D97-AF65-F5344CB8AC3E}">
        <p14:creationId xmlns:p14="http://schemas.microsoft.com/office/powerpoint/2010/main" val="2783121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idyverse.tidyverse.org/"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dropbox.com/s/umnsozr58wa9iae/UFOsightings.csv?dl=1"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rstudio.com/products/rstudio/download/#download"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deeplytrivial.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43" name="Freeform: Shape 42">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45" name="Freeform: Shape 44">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47" name="Freeform: Shape 46">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49" name="Freeform: Shape 48">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193EE12E-092E-4076-9F10-36EA2C92CB09}"/>
              </a:ext>
            </a:extLst>
          </p:cNvPr>
          <p:cNvSpPr>
            <a:spLocks noGrp="1"/>
          </p:cNvSpPr>
          <p:nvPr>
            <p:ph type="ctrTitle"/>
          </p:nvPr>
        </p:nvSpPr>
        <p:spPr>
          <a:xfrm>
            <a:off x="1524000" y="643468"/>
            <a:ext cx="9144000" cy="3618898"/>
          </a:xfrm>
        </p:spPr>
        <p:txBody>
          <a:bodyPr anchor="b">
            <a:normAutofit/>
          </a:bodyPr>
          <a:lstStyle/>
          <a:p>
            <a:pPr algn="ctr"/>
            <a:r>
              <a:rPr lang="en-US" sz="7200"/>
              <a:t>Introduction to R/tidyverse</a:t>
            </a:r>
          </a:p>
        </p:txBody>
      </p:sp>
      <p:sp>
        <p:nvSpPr>
          <p:cNvPr id="3" name="Subtitle 2">
            <a:extLst>
              <a:ext uri="{FF2B5EF4-FFF2-40B4-BE49-F238E27FC236}">
                <a16:creationId xmlns:a16="http://schemas.microsoft.com/office/drawing/2014/main" id="{1C58E1CE-776E-4E07-8965-1F5C575D2C16}"/>
              </a:ext>
            </a:extLst>
          </p:cNvPr>
          <p:cNvSpPr>
            <a:spLocks noGrp="1"/>
          </p:cNvSpPr>
          <p:nvPr>
            <p:ph type="subTitle" idx="1"/>
          </p:nvPr>
        </p:nvSpPr>
        <p:spPr>
          <a:xfrm>
            <a:off x="2719546" y="4552335"/>
            <a:ext cx="6752908" cy="1091381"/>
          </a:xfrm>
        </p:spPr>
        <p:txBody>
          <a:bodyPr>
            <a:normAutofit/>
          </a:bodyPr>
          <a:lstStyle/>
          <a:p>
            <a:pPr algn="ctr">
              <a:lnSpc>
                <a:spcPct val="90000"/>
              </a:lnSpc>
            </a:pPr>
            <a:r>
              <a:rPr lang="en-US" sz="1700"/>
              <a:t>Sara Locatelli, PhD</a:t>
            </a:r>
          </a:p>
          <a:p>
            <a:pPr algn="ctr">
              <a:lnSpc>
                <a:spcPct val="90000"/>
              </a:lnSpc>
            </a:pPr>
            <a:r>
              <a:rPr lang="en-US" sz="1700"/>
              <a:t>Data Analyst</a:t>
            </a:r>
          </a:p>
          <a:p>
            <a:pPr algn="ctr">
              <a:lnSpc>
                <a:spcPct val="90000"/>
              </a:lnSpc>
            </a:pPr>
            <a:r>
              <a:rPr lang="en-US" sz="1700"/>
              <a:t>American Board of Medical Specialties</a:t>
            </a:r>
          </a:p>
        </p:txBody>
      </p:sp>
    </p:spTree>
    <p:extLst>
      <p:ext uri="{BB962C8B-B14F-4D97-AF65-F5344CB8AC3E}">
        <p14:creationId xmlns:p14="http://schemas.microsoft.com/office/powerpoint/2010/main" val="547818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973F71-178D-4703-93F5-D84F352EEF02}"/>
              </a:ext>
            </a:extLst>
          </p:cNvPr>
          <p:cNvSpPr>
            <a:spLocks noGrp="1"/>
          </p:cNvSpPr>
          <p:nvPr>
            <p:ph type="title"/>
          </p:nvPr>
        </p:nvSpPr>
        <p:spPr/>
        <p:txBody>
          <a:bodyPr/>
          <a:lstStyle/>
          <a:p>
            <a:r>
              <a:rPr lang="en-US" dirty="0"/>
              <a:t>What Are Packages?</a:t>
            </a:r>
          </a:p>
        </p:txBody>
      </p:sp>
      <p:sp>
        <p:nvSpPr>
          <p:cNvPr id="5" name="Content Placeholder 4">
            <a:extLst>
              <a:ext uri="{FF2B5EF4-FFF2-40B4-BE49-F238E27FC236}">
                <a16:creationId xmlns:a16="http://schemas.microsoft.com/office/drawing/2014/main" id="{0711AB1B-71BE-4CB6-8511-1A5923CCA8A5}"/>
              </a:ext>
            </a:extLst>
          </p:cNvPr>
          <p:cNvSpPr>
            <a:spLocks noGrp="1"/>
          </p:cNvSpPr>
          <p:nvPr>
            <p:ph idx="1"/>
          </p:nvPr>
        </p:nvSpPr>
        <p:spPr/>
        <p:txBody>
          <a:bodyPr>
            <a:normAutofit fontScale="92500" lnSpcReduction="10000"/>
          </a:bodyPr>
          <a:lstStyle/>
          <a:p>
            <a:r>
              <a:rPr lang="en-US" dirty="0"/>
              <a:t>Packages (or libraries) contain the things you need to work with data in R</a:t>
            </a:r>
          </a:p>
          <a:p>
            <a:pPr lvl="1"/>
            <a:r>
              <a:rPr lang="en-US" dirty="0"/>
              <a:t>Functions to manipulate variables, objects, etc.</a:t>
            </a:r>
          </a:p>
          <a:p>
            <a:pPr lvl="1"/>
            <a:r>
              <a:rPr lang="en-US" dirty="0"/>
              <a:t>Sample datasets</a:t>
            </a:r>
          </a:p>
          <a:p>
            <a:pPr lvl="1"/>
            <a:r>
              <a:rPr lang="en-US" dirty="0"/>
              <a:t>Help files</a:t>
            </a:r>
          </a:p>
          <a:p>
            <a:pPr lvl="1"/>
            <a:r>
              <a:rPr lang="en-US" dirty="0"/>
              <a:t>And so on</a:t>
            </a:r>
          </a:p>
          <a:p>
            <a:r>
              <a:rPr lang="en-US" dirty="0"/>
              <a:t>R comes with many packages already, such as stats, which includes many descriptive or inferential statistical analyses, as well as functions to read in and visualize data</a:t>
            </a:r>
          </a:p>
          <a:p>
            <a:pPr lvl="1"/>
            <a:endParaRPr lang="en-US" dirty="0"/>
          </a:p>
        </p:txBody>
      </p:sp>
    </p:spTree>
    <p:extLst>
      <p:ext uri="{BB962C8B-B14F-4D97-AF65-F5344CB8AC3E}">
        <p14:creationId xmlns:p14="http://schemas.microsoft.com/office/powerpoint/2010/main" val="3645650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0B79B-35D3-4EFA-A11C-1446C1502E45}"/>
              </a:ext>
            </a:extLst>
          </p:cNvPr>
          <p:cNvSpPr>
            <a:spLocks noGrp="1"/>
          </p:cNvSpPr>
          <p:nvPr>
            <p:ph type="title"/>
          </p:nvPr>
        </p:nvSpPr>
        <p:spPr>
          <a:xfrm>
            <a:off x="1484311" y="685800"/>
            <a:ext cx="10018713" cy="1752599"/>
          </a:xfrm>
        </p:spPr>
        <p:txBody>
          <a:bodyPr>
            <a:normAutofit/>
          </a:bodyPr>
          <a:lstStyle/>
          <a:p>
            <a:r>
              <a:rPr lang="en-US"/>
              <a:t>What is tidyverse?</a:t>
            </a:r>
            <a:endParaRPr lang="en-US" dirty="0"/>
          </a:p>
        </p:txBody>
      </p:sp>
      <p:pic>
        <p:nvPicPr>
          <p:cNvPr id="5" name="Picture 4" descr="A black sign with white text&#10;&#10;Description automatically generated">
            <a:extLst>
              <a:ext uri="{FF2B5EF4-FFF2-40B4-BE49-F238E27FC236}">
                <a16:creationId xmlns:a16="http://schemas.microsoft.com/office/drawing/2014/main" id="{6C945D56-6239-4FAB-85B5-1C11CE649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328" y="2743199"/>
            <a:ext cx="2640864" cy="30479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C94D5C28-DAF8-42A3-9F57-C887722B3713}"/>
              </a:ext>
            </a:extLst>
          </p:cNvPr>
          <p:cNvSpPr>
            <a:spLocks noGrp="1"/>
          </p:cNvSpPr>
          <p:nvPr>
            <p:ph idx="1"/>
          </p:nvPr>
        </p:nvSpPr>
        <p:spPr>
          <a:xfrm>
            <a:off x="6016336" y="2666999"/>
            <a:ext cx="5486687" cy="3124201"/>
          </a:xfrm>
        </p:spPr>
        <p:txBody>
          <a:bodyPr anchor="t">
            <a:normAutofit/>
          </a:bodyPr>
          <a:lstStyle/>
          <a:p>
            <a:r>
              <a:rPr lang="en-US"/>
              <a:t>A set of R packages for data science</a:t>
            </a:r>
          </a:p>
          <a:p>
            <a:pPr lvl="1"/>
            <a:r>
              <a:rPr lang="en-US"/>
              <a:t>Read in data in various forms</a:t>
            </a:r>
          </a:p>
          <a:p>
            <a:pPr lvl="1"/>
            <a:r>
              <a:rPr lang="en-US"/>
              <a:t>Manipulate data</a:t>
            </a:r>
          </a:p>
          <a:p>
            <a:pPr lvl="1"/>
            <a:r>
              <a:rPr lang="en-US"/>
              <a:t>Visualize data</a:t>
            </a:r>
          </a:p>
          <a:p>
            <a:pPr lvl="1"/>
            <a:r>
              <a:rPr lang="en-US"/>
              <a:t>Perform some higher-level programming</a:t>
            </a:r>
          </a:p>
          <a:p>
            <a:r>
              <a:rPr lang="en-US"/>
              <a:t>They share a common grammar and philosophy</a:t>
            </a:r>
            <a:endParaRPr lang="en-US" dirty="0"/>
          </a:p>
        </p:txBody>
      </p:sp>
    </p:spTree>
    <p:extLst>
      <p:ext uri="{BB962C8B-B14F-4D97-AF65-F5344CB8AC3E}">
        <p14:creationId xmlns:p14="http://schemas.microsoft.com/office/powerpoint/2010/main" val="359994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18" name="Group 17">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9"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6" name="Freeform: Shape 25">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rawing&#10;&#10;Description automatically generated">
            <a:hlinkClick r:id="rId3"/>
            <a:extLst>
              <a:ext uri="{FF2B5EF4-FFF2-40B4-BE49-F238E27FC236}">
                <a16:creationId xmlns:a16="http://schemas.microsoft.com/office/drawing/2014/main" id="{83571ADA-7F59-4BD5-8605-B115B2CAC39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775233" y="974724"/>
            <a:ext cx="5956262" cy="4899025"/>
          </a:xfrm>
          <a:prstGeom prst="rect">
            <a:avLst/>
          </a:prstGeom>
        </p:spPr>
      </p:pic>
    </p:spTree>
    <p:extLst>
      <p:ext uri="{BB962C8B-B14F-4D97-AF65-F5344CB8AC3E}">
        <p14:creationId xmlns:p14="http://schemas.microsoft.com/office/powerpoint/2010/main" val="320251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55B4-1FB4-4D76-B444-4AFF6F04191F}"/>
              </a:ext>
            </a:extLst>
          </p:cNvPr>
          <p:cNvSpPr>
            <a:spLocks noGrp="1"/>
          </p:cNvSpPr>
          <p:nvPr>
            <p:ph type="title"/>
          </p:nvPr>
        </p:nvSpPr>
        <p:spPr/>
        <p:txBody>
          <a:bodyPr/>
          <a:lstStyle/>
          <a:p>
            <a:r>
              <a:rPr lang="en-US" dirty="0" err="1"/>
              <a:t>tidyverse</a:t>
            </a:r>
            <a:r>
              <a:rPr lang="en-US" dirty="0"/>
              <a:t> Philosophy</a:t>
            </a:r>
          </a:p>
        </p:txBody>
      </p:sp>
      <p:sp>
        <p:nvSpPr>
          <p:cNvPr id="3" name="Content Placeholder 2">
            <a:extLst>
              <a:ext uri="{FF2B5EF4-FFF2-40B4-BE49-F238E27FC236}">
                <a16:creationId xmlns:a16="http://schemas.microsoft.com/office/drawing/2014/main" id="{412117A5-A7E8-4B9E-B6E1-48D6CA4DD478}"/>
              </a:ext>
            </a:extLst>
          </p:cNvPr>
          <p:cNvSpPr>
            <a:spLocks noGrp="1"/>
          </p:cNvSpPr>
          <p:nvPr>
            <p:ph idx="1"/>
          </p:nvPr>
        </p:nvSpPr>
        <p:spPr/>
        <p:txBody>
          <a:bodyPr/>
          <a:lstStyle/>
          <a:p>
            <a:r>
              <a:rPr lang="en-US" dirty="0"/>
              <a:t>Data should be “tidy”</a:t>
            </a:r>
          </a:p>
          <a:p>
            <a:pPr lvl="1"/>
            <a:r>
              <a:rPr lang="en-US" dirty="0"/>
              <a:t>Each row is an observation</a:t>
            </a:r>
          </a:p>
          <a:p>
            <a:pPr lvl="1"/>
            <a:r>
              <a:rPr lang="en-US" dirty="0"/>
              <a:t>Each column is a variable</a:t>
            </a:r>
          </a:p>
          <a:p>
            <a:pPr lvl="1"/>
            <a:r>
              <a:rPr lang="en-US" dirty="0"/>
              <a:t>Each cell contains only one value</a:t>
            </a:r>
          </a:p>
          <a:p>
            <a:r>
              <a:rPr lang="en-US" dirty="0"/>
              <a:t>The </a:t>
            </a:r>
            <a:r>
              <a:rPr lang="en-US" dirty="0" err="1"/>
              <a:t>tidyverse</a:t>
            </a:r>
            <a:r>
              <a:rPr lang="en-US" dirty="0"/>
              <a:t> helps you tidy “untidy” data (such as cells that contain multiple values or unstructured data, like text from websites) as well as work with tidy data</a:t>
            </a:r>
          </a:p>
        </p:txBody>
      </p:sp>
    </p:spTree>
    <p:extLst>
      <p:ext uri="{BB962C8B-B14F-4D97-AF65-F5344CB8AC3E}">
        <p14:creationId xmlns:p14="http://schemas.microsoft.com/office/powerpoint/2010/main" val="3495068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DBC91B-F4C3-4EB4-BAD9-90F6B8848E6F}"/>
              </a:ext>
            </a:extLst>
          </p:cNvPr>
          <p:cNvSpPr>
            <a:spLocks noGrp="1"/>
          </p:cNvSpPr>
          <p:nvPr>
            <p:ph type="title"/>
          </p:nvPr>
        </p:nvSpPr>
        <p:spPr/>
        <p:txBody>
          <a:bodyPr/>
          <a:lstStyle/>
          <a:p>
            <a:pPr algn="ctr"/>
            <a:r>
              <a:rPr lang="en-US" dirty="0"/>
              <a:t>Time to write your first code!</a:t>
            </a:r>
          </a:p>
        </p:txBody>
      </p:sp>
      <p:sp>
        <p:nvSpPr>
          <p:cNvPr id="5" name="Text Placeholder 4">
            <a:extLst>
              <a:ext uri="{FF2B5EF4-FFF2-40B4-BE49-F238E27FC236}">
                <a16:creationId xmlns:a16="http://schemas.microsoft.com/office/drawing/2014/main" id="{BD48F945-0C80-4C93-96A0-63040C1ACAC3}"/>
              </a:ext>
            </a:extLst>
          </p:cNvPr>
          <p:cNvSpPr>
            <a:spLocks noGrp="1"/>
          </p:cNvSpPr>
          <p:nvPr>
            <p:ph type="body" idx="1"/>
          </p:nvPr>
        </p:nvSpPr>
        <p:spPr/>
        <p:txBody>
          <a:bodyPr/>
          <a:lstStyle/>
          <a:p>
            <a:pPr algn="ctr"/>
            <a:r>
              <a:rPr lang="en-US" dirty="0"/>
              <a:t>Go back to RStudio and type this…</a:t>
            </a:r>
          </a:p>
        </p:txBody>
      </p:sp>
    </p:spTree>
    <p:extLst>
      <p:ext uri="{BB962C8B-B14F-4D97-AF65-F5344CB8AC3E}">
        <p14:creationId xmlns:p14="http://schemas.microsoft.com/office/powerpoint/2010/main" val="96426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204C43-29A6-4A6A-A660-B7C09286B2C1}"/>
              </a:ext>
            </a:extLst>
          </p:cNvPr>
          <p:cNvPicPr>
            <a:picLocks noChangeAspect="1"/>
          </p:cNvPicPr>
          <p:nvPr/>
        </p:nvPicPr>
        <p:blipFill rotWithShape="1">
          <a:blip r:embed="rId2"/>
          <a:srcRect l="41562" b="3648"/>
          <a:stretch/>
        </p:blipFill>
        <p:spPr>
          <a:xfrm>
            <a:off x="185737" y="226183"/>
            <a:ext cx="11820525" cy="6405634"/>
          </a:xfrm>
          <a:prstGeom prst="rect">
            <a:avLst/>
          </a:prstGeom>
        </p:spPr>
      </p:pic>
      <p:sp>
        <p:nvSpPr>
          <p:cNvPr id="5" name="Oval 4">
            <a:extLst>
              <a:ext uri="{FF2B5EF4-FFF2-40B4-BE49-F238E27FC236}">
                <a16:creationId xmlns:a16="http://schemas.microsoft.com/office/drawing/2014/main" id="{D4F46445-0EBA-4DE1-A0C8-70F33C546965}"/>
              </a:ext>
            </a:extLst>
          </p:cNvPr>
          <p:cNvSpPr/>
          <p:nvPr/>
        </p:nvSpPr>
        <p:spPr>
          <a:xfrm>
            <a:off x="185737" y="2571750"/>
            <a:ext cx="1871663" cy="409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F259F42-8358-40B0-81BA-A16CA592C35B}"/>
              </a:ext>
            </a:extLst>
          </p:cNvPr>
          <p:cNvSpPr txBox="1"/>
          <p:nvPr/>
        </p:nvSpPr>
        <p:spPr>
          <a:xfrm>
            <a:off x="2120113" y="2571750"/>
            <a:ext cx="3228722" cy="923330"/>
          </a:xfrm>
          <a:prstGeom prst="rect">
            <a:avLst/>
          </a:prstGeom>
          <a:noFill/>
        </p:spPr>
        <p:txBody>
          <a:bodyPr wrap="square" rtlCol="0">
            <a:spAutoFit/>
          </a:bodyPr>
          <a:lstStyle/>
          <a:p>
            <a:r>
              <a:rPr lang="en-US" dirty="0" err="1"/>
              <a:t>install.packages</a:t>
            </a:r>
            <a:r>
              <a:rPr lang="en-US" dirty="0"/>
              <a:t>(“</a:t>
            </a:r>
            <a:r>
              <a:rPr lang="en-US" dirty="0" err="1"/>
              <a:t>tidyverse</a:t>
            </a:r>
            <a:r>
              <a:rPr lang="en-US" dirty="0"/>
              <a:t>”)</a:t>
            </a:r>
          </a:p>
          <a:p>
            <a:endParaRPr lang="en-US" dirty="0"/>
          </a:p>
          <a:p>
            <a:r>
              <a:rPr lang="en-US" dirty="0"/>
              <a:t>Then press Enter</a:t>
            </a:r>
          </a:p>
        </p:txBody>
      </p:sp>
    </p:spTree>
    <p:extLst>
      <p:ext uri="{BB962C8B-B14F-4D97-AF65-F5344CB8AC3E}">
        <p14:creationId xmlns:p14="http://schemas.microsoft.com/office/powerpoint/2010/main" val="232745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AED9B7-6795-456C-8649-7C6F66440F9D}"/>
              </a:ext>
            </a:extLst>
          </p:cNvPr>
          <p:cNvPicPr>
            <a:picLocks noChangeAspect="1"/>
          </p:cNvPicPr>
          <p:nvPr/>
        </p:nvPicPr>
        <p:blipFill rotWithShape="1">
          <a:blip r:embed="rId2"/>
          <a:srcRect l="41562" b="3648"/>
          <a:stretch/>
        </p:blipFill>
        <p:spPr>
          <a:xfrm>
            <a:off x="266700" y="270057"/>
            <a:ext cx="11658600" cy="6317885"/>
          </a:xfrm>
          <a:prstGeom prst="rect">
            <a:avLst/>
          </a:prstGeom>
        </p:spPr>
      </p:pic>
      <p:sp>
        <p:nvSpPr>
          <p:cNvPr id="5" name="TextBox 4">
            <a:extLst>
              <a:ext uri="{FF2B5EF4-FFF2-40B4-BE49-F238E27FC236}">
                <a16:creationId xmlns:a16="http://schemas.microsoft.com/office/drawing/2014/main" id="{0835DD5C-8B7E-449C-9083-531673715424}"/>
              </a:ext>
            </a:extLst>
          </p:cNvPr>
          <p:cNvSpPr txBox="1"/>
          <p:nvPr/>
        </p:nvSpPr>
        <p:spPr>
          <a:xfrm>
            <a:off x="581025" y="4333875"/>
            <a:ext cx="5657850" cy="369332"/>
          </a:xfrm>
          <a:prstGeom prst="rect">
            <a:avLst/>
          </a:prstGeom>
          <a:noFill/>
        </p:spPr>
        <p:txBody>
          <a:bodyPr wrap="square" rtlCol="0">
            <a:spAutoFit/>
          </a:bodyPr>
          <a:lstStyle/>
          <a:p>
            <a:r>
              <a:rPr lang="en-US" dirty="0"/>
              <a:t>You’ve now installed </a:t>
            </a:r>
            <a:r>
              <a:rPr lang="en-US" dirty="0" err="1"/>
              <a:t>tidyverse</a:t>
            </a:r>
            <a:r>
              <a:rPr lang="en-US" dirty="0"/>
              <a:t>!</a:t>
            </a:r>
          </a:p>
        </p:txBody>
      </p:sp>
    </p:spTree>
    <p:extLst>
      <p:ext uri="{BB962C8B-B14F-4D97-AF65-F5344CB8AC3E}">
        <p14:creationId xmlns:p14="http://schemas.microsoft.com/office/powerpoint/2010/main" val="234788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BC6570-8B38-445B-BE9B-2C295B2C3861}"/>
              </a:ext>
            </a:extLst>
          </p:cNvPr>
          <p:cNvSpPr>
            <a:spLocks noGrp="1"/>
          </p:cNvSpPr>
          <p:nvPr>
            <p:ph type="title"/>
          </p:nvPr>
        </p:nvSpPr>
        <p:spPr/>
        <p:txBody>
          <a:bodyPr/>
          <a:lstStyle/>
          <a:p>
            <a:r>
              <a:rPr lang="en-US" dirty="0"/>
              <a:t>Some R Basics</a:t>
            </a:r>
          </a:p>
        </p:txBody>
      </p:sp>
      <p:sp>
        <p:nvSpPr>
          <p:cNvPr id="5" name="Content Placeholder 4">
            <a:extLst>
              <a:ext uri="{FF2B5EF4-FFF2-40B4-BE49-F238E27FC236}">
                <a16:creationId xmlns:a16="http://schemas.microsoft.com/office/drawing/2014/main" id="{6A2C2259-6B81-48D3-9F5C-13F01343864F}"/>
              </a:ext>
            </a:extLst>
          </p:cNvPr>
          <p:cNvSpPr>
            <a:spLocks noGrp="1"/>
          </p:cNvSpPr>
          <p:nvPr>
            <p:ph idx="1"/>
          </p:nvPr>
        </p:nvSpPr>
        <p:spPr/>
        <p:txBody>
          <a:bodyPr/>
          <a:lstStyle/>
          <a:p>
            <a:r>
              <a:rPr lang="en-US" dirty="0"/>
              <a:t>Create objects as:</a:t>
            </a:r>
          </a:p>
          <a:p>
            <a:pPr lvl="1"/>
            <a:r>
              <a:rPr lang="en-US" dirty="0"/>
              <a:t>name &lt;-  followed by your function</a:t>
            </a:r>
          </a:p>
          <a:p>
            <a:pPr lvl="1"/>
            <a:r>
              <a:rPr lang="en-US" dirty="0"/>
              <a:t>For example, what do you think this code does?</a:t>
            </a:r>
          </a:p>
          <a:p>
            <a:pPr marL="457200" lvl="1" indent="0" algn="ctr">
              <a:buNone/>
            </a:pPr>
            <a:r>
              <a:rPr lang="en-US" dirty="0" err="1">
                <a:latin typeface="Courier New" panose="02070309020205020404" pitchFamily="49" charset="0"/>
                <a:cs typeface="Courier New" panose="02070309020205020404" pitchFamily="49" charset="0"/>
              </a:rPr>
              <a:t>mydata</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read_csv</a:t>
            </a:r>
            <a:r>
              <a:rPr lang="en-US" dirty="0">
                <a:latin typeface="Courier New" panose="02070309020205020404" pitchFamily="49" charset="0"/>
                <a:cs typeface="Courier New" panose="02070309020205020404" pitchFamily="49" charset="0"/>
              </a:rPr>
              <a:t>(“file.csv”, </a:t>
            </a:r>
            <a:r>
              <a:rPr lang="en-US" dirty="0" err="1">
                <a:latin typeface="Courier New" panose="02070309020205020404" pitchFamily="49" charset="0"/>
                <a:cs typeface="Courier New" panose="02070309020205020404" pitchFamily="49" charset="0"/>
              </a:rPr>
              <a:t>col_names</a:t>
            </a:r>
            <a:r>
              <a:rPr lang="en-US"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418300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26E3D-69B7-40F1-BA0B-05081384FA08}"/>
              </a:ext>
            </a:extLst>
          </p:cNvPr>
          <p:cNvSpPr>
            <a:spLocks noGrp="1"/>
          </p:cNvSpPr>
          <p:nvPr>
            <p:ph type="title"/>
          </p:nvPr>
        </p:nvSpPr>
        <p:spPr/>
        <p:txBody>
          <a:bodyPr/>
          <a:lstStyle/>
          <a:p>
            <a:r>
              <a:rPr lang="en-US" dirty="0"/>
              <a:t>Some R Basics</a:t>
            </a:r>
          </a:p>
        </p:txBody>
      </p:sp>
      <p:sp>
        <p:nvSpPr>
          <p:cNvPr id="3" name="Content Placeholder 2">
            <a:extLst>
              <a:ext uri="{FF2B5EF4-FFF2-40B4-BE49-F238E27FC236}">
                <a16:creationId xmlns:a16="http://schemas.microsoft.com/office/drawing/2014/main" id="{1FD82300-8502-479C-849C-BD927C582925}"/>
              </a:ext>
            </a:extLst>
          </p:cNvPr>
          <p:cNvSpPr>
            <a:spLocks noGrp="1"/>
          </p:cNvSpPr>
          <p:nvPr>
            <p:ph idx="1"/>
          </p:nvPr>
        </p:nvSpPr>
        <p:spPr/>
        <p:txBody>
          <a:bodyPr/>
          <a:lstStyle/>
          <a:p>
            <a:r>
              <a:rPr lang="en-US" dirty="0"/>
              <a:t>Names are case-sensitive:</a:t>
            </a:r>
          </a:p>
          <a:p>
            <a:pPr lvl="1"/>
            <a:r>
              <a:rPr lang="en-US" dirty="0" err="1"/>
              <a:t>Mydata</a:t>
            </a:r>
            <a:r>
              <a:rPr lang="en-US" dirty="0"/>
              <a:t>, </a:t>
            </a:r>
            <a:r>
              <a:rPr lang="en-US" dirty="0" err="1"/>
              <a:t>myData</a:t>
            </a:r>
            <a:r>
              <a:rPr lang="en-US" dirty="0"/>
              <a:t>, and MYDATA are different. If I used some version of these after I created </a:t>
            </a:r>
            <a:r>
              <a:rPr lang="en-US" dirty="0" err="1"/>
              <a:t>mydata</a:t>
            </a:r>
            <a:r>
              <a:rPr lang="en-US" dirty="0"/>
              <a:t> from the previous slide, I’d get an error message that the object doesn’t exist.</a:t>
            </a:r>
          </a:p>
        </p:txBody>
      </p:sp>
    </p:spTree>
    <p:extLst>
      <p:ext uri="{BB962C8B-B14F-4D97-AF65-F5344CB8AC3E}">
        <p14:creationId xmlns:p14="http://schemas.microsoft.com/office/powerpoint/2010/main" val="3810192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B2086-E5C2-469C-8E74-290763435940}"/>
              </a:ext>
            </a:extLst>
          </p:cNvPr>
          <p:cNvSpPr>
            <a:spLocks noGrp="1"/>
          </p:cNvSpPr>
          <p:nvPr>
            <p:ph type="title"/>
          </p:nvPr>
        </p:nvSpPr>
        <p:spPr/>
        <p:txBody>
          <a:bodyPr/>
          <a:lstStyle/>
          <a:p>
            <a:r>
              <a:rPr lang="en-US" dirty="0"/>
              <a:t>Some R Basics</a:t>
            </a:r>
          </a:p>
        </p:txBody>
      </p:sp>
      <p:sp>
        <p:nvSpPr>
          <p:cNvPr id="3" name="Content Placeholder 2">
            <a:extLst>
              <a:ext uri="{FF2B5EF4-FFF2-40B4-BE49-F238E27FC236}">
                <a16:creationId xmlns:a16="http://schemas.microsoft.com/office/drawing/2014/main" id="{9B5C66D8-9D65-48AE-9548-B1080766623A}"/>
              </a:ext>
            </a:extLst>
          </p:cNvPr>
          <p:cNvSpPr>
            <a:spLocks noGrp="1"/>
          </p:cNvSpPr>
          <p:nvPr>
            <p:ph idx="1"/>
          </p:nvPr>
        </p:nvSpPr>
        <p:spPr/>
        <p:txBody>
          <a:bodyPr/>
          <a:lstStyle/>
          <a:p>
            <a:r>
              <a:rPr lang="en-US" dirty="0"/>
              <a:t>You’ll need to load libraries before you can use their functions</a:t>
            </a:r>
          </a:p>
          <a:p>
            <a:pPr lvl="1"/>
            <a:r>
              <a:rPr lang="en-US" dirty="0"/>
              <a:t>And you’ll need to install those packages like you did </a:t>
            </a:r>
            <a:r>
              <a:rPr lang="en-US" dirty="0" err="1"/>
              <a:t>tidyverse</a:t>
            </a:r>
            <a:endParaRPr lang="en-US" dirty="0"/>
          </a:p>
          <a:p>
            <a:pPr lvl="1"/>
            <a:r>
              <a:rPr lang="en-US" dirty="0"/>
              <a:t>In RStudio, type the following into the console</a:t>
            </a:r>
          </a:p>
          <a:p>
            <a:pPr marL="914400" lvl="2" indent="0">
              <a:buNone/>
            </a:pPr>
            <a:r>
              <a:rPr lang="en-US" dirty="0">
                <a:latin typeface="Courier New" panose="02070309020205020404" pitchFamily="49" charset="0"/>
                <a:cs typeface="Courier New" panose="02070309020205020404" pitchFamily="49" charset="0"/>
              </a:rPr>
              <a:t>library(</a:t>
            </a:r>
            <a:r>
              <a:rPr lang="en-US" dirty="0" err="1">
                <a:latin typeface="Courier New" panose="02070309020205020404" pitchFamily="49" charset="0"/>
                <a:cs typeface="Courier New" panose="02070309020205020404" pitchFamily="49" charset="0"/>
              </a:rPr>
              <a:t>tidyverse</a:t>
            </a:r>
            <a:r>
              <a:rPr lang="en-US" dirty="0">
                <a:latin typeface="Courier New" panose="02070309020205020404" pitchFamily="49" charset="0"/>
                <a:cs typeface="Courier New" panose="02070309020205020404" pitchFamily="49" charset="0"/>
              </a:rPr>
              <a:t>)</a:t>
            </a:r>
          </a:p>
          <a:p>
            <a:pPr lvl="1"/>
            <a:endParaRPr lang="en-US" dirty="0"/>
          </a:p>
        </p:txBody>
      </p:sp>
    </p:spTree>
    <p:extLst>
      <p:ext uri="{BB962C8B-B14F-4D97-AF65-F5344CB8AC3E}">
        <p14:creationId xmlns:p14="http://schemas.microsoft.com/office/powerpoint/2010/main" val="1801001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43F1D-BB36-46F6-AA47-02A639B5ED43}"/>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1512F18B-0CDA-4B72-A019-37C15A58A90D}"/>
              </a:ext>
            </a:extLst>
          </p:cNvPr>
          <p:cNvSpPr>
            <a:spLocks noGrp="1"/>
          </p:cNvSpPr>
          <p:nvPr>
            <p:ph idx="1"/>
          </p:nvPr>
        </p:nvSpPr>
        <p:spPr/>
        <p:txBody>
          <a:bodyPr/>
          <a:lstStyle/>
          <a:p>
            <a:pPr marL="457200" indent="-457200">
              <a:buFont typeface="+mj-lt"/>
              <a:buAutoNum type="arabicPeriod"/>
            </a:pPr>
            <a:r>
              <a:rPr lang="en-US" dirty="0"/>
              <a:t>The name of a programming language for analysis</a:t>
            </a:r>
          </a:p>
          <a:p>
            <a:pPr lvl="1"/>
            <a:r>
              <a:rPr lang="en-US" dirty="0"/>
              <a:t>Created in 1993</a:t>
            </a:r>
          </a:p>
          <a:p>
            <a:pPr lvl="1"/>
            <a:r>
              <a:rPr lang="en-US" dirty="0"/>
              <a:t>Grew out S (developed by researchers at Bell Labs)</a:t>
            </a:r>
          </a:p>
          <a:p>
            <a:pPr lvl="1"/>
            <a:r>
              <a:rPr lang="en-US" dirty="0"/>
              <a:t>An interpreted language (with features of object-oriented and functional programming)</a:t>
            </a:r>
          </a:p>
          <a:p>
            <a:pPr marL="457200" indent="-457200">
              <a:buFont typeface="+mj-lt"/>
              <a:buAutoNum type="arabicPeriod"/>
            </a:pPr>
            <a:r>
              <a:rPr lang="en-US" dirty="0"/>
              <a:t>An open source statistical program that uses this language</a:t>
            </a:r>
          </a:p>
          <a:p>
            <a:endParaRPr lang="en-US" dirty="0"/>
          </a:p>
        </p:txBody>
      </p:sp>
    </p:spTree>
    <p:extLst>
      <p:ext uri="{BB962C8B-B14F-4D97-AF65-F5344CB8AC3E}">
        <p14:creationId xmlns:p14="http://schemas.microsoft.com/office/powerpoint/2010/main" val="2865943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BCB1-8E25-4F1E-9520-0BA0E6192DAF}"/>
              </a:ext>
            </a:extLst>
          </p:cNvPr>
          <p:cNvSpPr>
            <a:spLocks noGrp="1"/>
          </p:cNvSpPr>
          <p:nvPr>
            <p:ph type="title"/>
          </p:nvPr>
        </p:nvSpPr>
        <p:spPr/>
        <p:txBody>
          <a:bodyPr/>
          <a:lstStyle/>
          <a:p>
            <a:r>
              <a:rPr lang="en-US" dirty="0"/>
              <a:t>Some R Basics</a:t>
            </a:r>
          </a:p>
        </p:txBody>
      </p:sp>
      <p:sp>
        <p:nvSpPr>
          <p:cNvPr id="3" name="Content Placeholder 2">
            <a:extLst>
              <a:ext uri="{FF2B5EF4-FFF2-40B4-BE49-F238E27FC236}">
                <a16:creationId xmlns:a16="http://schemas.microsoft.com/office/drawing/2014/main" id="{8414CAB1-9C33-4473-94A8-051A6C83BDDF}"/>
              </a:ext>
            </a:extLst>
          </p:cNvPr>
          <p:cNvSpPr>
            <a:spLocks noGrp="1"/>
          </p:cNvSpPr>
          <p:nvPr>
            <p:ph idx="1"/>
          </p:nvPr>
        </p:nvSpPr>
        <p:spPr/>
        <p:txBody>
          <a:bodyPr>
            <a:normAutofit/>
          </a:bodyPr>
          <a:lstStyle/>
          <a:p>
            <a:r>
              <a:rPr lang="en-US" dirty="0"/>
              <a:t>Each function has attributes – pieces of information you provide</a:t>
            </a:r>
          </a:p>
          <a:p>
            <a:pPr lvl="1"/>
            <a:r>
              <a:rPr lang="en-US" dirty="0"/>
              <a:t>Some are required – for example, the file name in the </a:t>
            </a:r>
            <a:r>
              <a:rPr lang="en-US" dirty="0" err="1">
                <a:latin typeface="Courier New" panose="02070309020205020404" pitchFamily="49" charset="0"/>
                <a:cs typeface="Courier New" panose="02070309020205020404" pitchFamily="49" charset="0"/>
              </a:rPr>
              <a:t>read_csv</a:t>
            </a:r>
            <a:r>
              <a:rPr lang="en-US" dirty="0">
                <a:latin typeface="Courier New" panose="02070309020205020404" pitchFamily="49" charset="0"/>
                <a:cs typeface="Courier New" panose="02070309020205020404" pitchFamily="49" charset="0"/>
              </a:rPr>
              <a:t> </a:t>
            </a:r>
            <a:r>
              <a:rPr lang="en-US" dirty="0"/>
              <a:t>function</a:t>
            </a:r>
          </a:p>
          <a:p>
            <a:pPr lvl="1"/>
            <a:r>
              <a:rPr lang="en-US" dirty="0"/>
              <a:t>Some are optional – for example, the </a:t>
            </a:r>
            <a:r>
              <a:rPr lang="en-US" dirty="0" err="1">
                <a:latin typeface="Courier New" panose="02070309020205020404" pitchFamily="49" charset="0"/>
                <a:cs typeface="Courier New" panose="02070309020205020404" pitchFamily="49" charset="0"/>
              </a:rPr>
              <a:t>col_names</a:t>
            </a:r>
            <a:r>
              <a:rPr lang="en-US" dirty="0">
                <a:latin typeface="Courier New" panose="02070309020205020404" pitchFamily="49" charset="0"/>
                <a:cs typeface="Courier New" panose="02070309020205020404" pitchFamily="49" charset="0"/>
              </a:rPr>
              <a:t> = TRUE </a:t>
            </a:r>
            <a:r>
              <a:rPr lang="en-US" dirty="0"/>
              <a:t>part of </a:t>
            </a:r>
            <a:r>
              <a:rPr lang="en-US" dirty="0" err="1">
                <a:latin typeface="Courier New" panose="02070309020205020404" pitchFamily="49" charset="0"/>
                <a:cs typeface="Courier New" panose="02070309020205020404" pitchFamily="49" charset="0"/>
              </a:rPr>
              <a:t>read_csv</a:t>
            </a:r>
            <a:endParaRPr lang="en-US" dirty="0">
              <a:latin typeface="Courier New" panose="02070309020205020404" pitchFamily="49" charset="0"/>
              <a:cs typeface="Courier New" panose="02070309020205020404" pitchFamily="49" charset="0"/>
            </a:endParaRPr>
          </a:p>
          <a:p>
            <a:pPr lvl="1"/>
            <a:r>
              <a:rPr lang="en-US" dirty="0"/>
              <a:t>RStudio will give you some pop-up information as you write the function, and you can find out the exact attributes by checking help</a:t>
            </a:r>
          </a:p>
          <a:p>
            <a:pPr lvl="2"/>
            <a:r>
              <a:rPr lang="en-US" dirty="0"/>
              <a:t>In RStudio, type the following into the console</a:t>
            </a:r>
          </a:p>
          <a:p>
            <a:pPr marL="1371600" lvl="3" indent="0">
              <a:buNone/>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read_csv</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811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BCB1-8E25-4F1E-9520-0BA0E6192DAF}"/>
              </a:ext>
            </a:extLst>
          </p:cNvPr>
          <p:cNvSpPr>
            <a:spLocks noGrp="1"/>
          </p:cNvSpPr>
          <p:nvPr>
            <p:ph type="title"/>
          </p:nvPr>
        </p:nvSpPr>
        <p:spPr/>
        <p:txBody>
          <a:bodyPr/>
          <a:lstStyle/>
          <a:p>
            <a:r>
              <a:rPr lang="en-US" dirty="0"/>
              <a:t>Some R Basics</a:t>
            </a:r>
          </a:p>
        </p:txBody>
      </p:sp>
      <p:sp>
        <p:nvSpPr>
          <p:cNvPr id="3" name="Content Placeholder 2">
            <a:extLst>
              <a:ext uri="{FF2B5EF4-FFF2-40B4-BE49-F238E27FC236}">
                <a16:creationId xmlns:a16="http://schemas.microsoft.com/office/drawing/2014/main" id="{8414CAB1-9C33-4473-94A8-051A6C83BDDF}"/>
              </a:ext>
            </a:extLst>
          </p:cNvPr>
          <p:cNvSpPr>
            <a:spLocks noGrp="1"/>
          </p:cNvSpPr>
          <p:nvPr>
            <p:ph idx="1"/>
          </p:nvPr>
        </p:nvSpPr>
        <p:spPr/>
        <p:txBody>
          <a:bodyPr>
            <a:normAutofit/>
          </a:bodyPr>
          <a:lstStyle/>
          <a:p>
            <a:r>
              <a:rPr lang="en-US" dirty="0"/>
              <a:t>There are different kinds of variables, such as</a:t>
            </a:r>
          </a:p>
          <a:p>
            <a:pPr lvl="1"/>
            <a:r>
              <a:rPr lang="en-US" dirty="0"/>
              <a:t>Character</a:t>
            </a:r>
          </a:p>
          <a:p>
            <a:pPr lvl="1"/>
            <a:r>
              <a:rPr lang="en-US" dirty="0"/>
              <a:t>Numeric</a:t>
            </a:r>
          </a:p>
          <a:p>
            <a:pPr lvl="1"/>
            <a:r>
              <a:rPr lang="en-US" dirty="0"/>
              <a:t>Date</a:t>
            </a:r>
          </a:p>
          <a:p>
            <a:pPr lvl="1"/>
            <a:r>
              <a:rPr lang="en-US" dirty="0"/>
              <a:t>Factor</a:t>
            </a:r>
          </a:p>
          <a:p>
            <a:r>
              <a:rPr lang="en-US" dirty="0"/>
              <a:t>We’ll talk more about this and how to change variable types later</a:t>
            </a:r>
          </a:p>
        </p:txBody>
      </p:sp>
    </p:spTree>
    <p:extLst>
      <p:ext uri="{BB962C8B-B14F-4D97-AF65-F5344CB8AC3E}">
        <p14:creationId xmlns:p14="http://schemas.microsoft.com/office/powerpoint/2010/main" val="3204605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8BBA-20C2-4242-9AC7-10A1F81ABA55}"/>
              </a:ext>
            </a:extLst>
          </p:cNvPr>
          <p:cNvSpPr>
            <a:spLocks noGrp="1"/>
          </p:cNvSpPr>
          <p:nvPr>
            <p:ph type="title"/>
          </p:nvPr>
        </p:nvSpPr>
        <p:spPr/>
        <p:txBody>
          <a:bodyPr/>
          <a:lstStyle/>
          <a:p>
            <a:r>
              <a:rPr lang="en-US" dirty="0"/>
              <a:t>Some R Basics</a:t>
            </a:r>
          </a:p>
        </p:txBody>
      </p:sp>
      <p:sp>
        <p:nvSpPr>
          <p:cNvPr id="3" name="Content Placeholder 2">
            <a:extLst>
              <a:ext uri="{FF2B5EF4-FFF2-40B4-BE49-F238E27FC236}">
                <a16:creationId xmlns:a16="http://schemas.microsoft.com/office/drawing/2014/main" id="{55B6D80C-831E-45F4-8AEB-66AD769776EA}"/>
              </a:ext>
            </a:extLst>
          </p:cNvPr>
          <p:cNvSpPr>
            <a:spLocks noGrp="1"/>
          </p:cNvSpPr>
          <p:nvPr>
            <p:ph idx="1"/>
          </p:nvPr>
        </p:nvSpPr>
        <p:spPr/>
        <p:txBody>
          <a:bodyPr/>
          <a:lstStyle/>
          <a:p>
            <a:r>
              <a:rPr lang="en-US" dirty="0"/>
              <a:t>You can type code directly into the console (as we have so far) OR</a:t>
            </a:r>
          </a:p>
          <a:p>
            <a:r>
              <a:rPr lang="en-US" dirty="0"/>
              <a:t>You can create and save R scripts</a:t>
            </a:r>
          </a:p>
        </p:txBody>
      </p:sp>
    </p:spTree>
    <p:extLst>
      <p:ext uri="{BB962C8B-B14F-4D97-AF65-F5344CB8AC3E}">
        <p14:creationId xmlns:p14="http://schemas.microsoft.com/office/powerpoint/2010/main" val="688581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66FA13-B003-45D3-B12F-958A11CBB070}"/>
              </a:ext>
            </a:extLst>
          </p:cNvPr>
          <p:cNvPicPr>
            <a:picLocks noChangeAspect="1"/>
          </p:cNvPicPr>
          <p:nvPr/>
        </p:nvPicPr>
        <p:blipFill rotWithShape="1">
          <a:blip r:embed="rId2"/>
          <a:srcRect l="41718" r="36803" b="24566"/>
          <a:stretch/>
        </p:blipFill>
        <p:spPr>
          <a:xfrm>
            <a:off x="238124" y="245998"/>
            <a:ext cx="5514975" cy="6366004"/>
          </a:xfrm>
          <a:prstGeom prst="rect">
            <a:avLst/>
          </a:prstGeom>
        </p:spPr>
      </p:pic>
      <p:sp>
        <p:nvSpPr>
          <p:cNvPr id="6" name="Oval 5">
            <a:extLst>
              <a:ext uri="{FF2B5EF4-FFF2-40B4-BE49-F238E27FC236}">
                <a16:creationId xmlns:a16="http://schemas.microsoft.com/office/drawing/2014/main" id="{CCA42607-23CA-47EE-8C41-3822456380F6}"/>
              </a:ext>
            </a:extLst>
          </p:cNvPr>
          <p:cNvSpPr/>
          <p:nvPr/>
        </p:nvSpPr>
        <p:spPr>
          <a:xfrm>
            <a:off x="142875" y="561975"/>
            <a:ext cx="457200" cy="285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ED4A9E-1F69-4176-ACD5-DA5A23E67447}"/>
              </a:ext>
            </a:extLst>
          </p:cNvPr>
          <p:cNvSpPr txBox="1"/>
          <p:nvPr/>
        </p:nvSpPr>
        <p:spPr>
          <a:xfrm>
            <a:off x="600075" y="520184"/>
            <a:ext cx="1891122" cy="369332"/>
          </a:xfrm>
          <a:prstGeom prst="rect">
            <a:avLst/>
          </a:prstGeom>
          <a:noFill/>
        </p:spPr>
        <p:txBody>
          <a:bodyPr wrap="square" rtlCol="0">
            <a:spAutoFit/>
          </a:bodyPr>
          <a:lstStyle/>
          <a:p>
            <a:r>
              <a:rPr lang="en-US" dirty="0"/>
              <a:t>Click here</a:t>
            </a:r>
          </a:p>
        </p:txBody>
      </p:sp>
      <p:pic>
        <p:nvPicPr>
          <p:cNvPr id="8" name="Picture 7">
            <a:extLst>
              <a:ext uri="{FF2B5EF4-FFF2-40B4-BE49-F238E27FC236}">
                <a16:creationId xmlns:a16="http://schemas.microsoft.com/office/drawing/2014/main" id="{26A2F63E-0ED4-4FB9-AC52-66CA805EE242}"/>
              </a:ext>
            </a:extLst>
          </p:cNvPr>
          <p:cNvPicPr>
            <a:picLocks noChangeAspect="1"/>
          </p:cNvPicPr>
          <p:nvPr/>
        </p:nvPicPr>
        <p:blipFill rotWithShape="1">
          <a:blip r:embed="rId3"/>
          <a:srcRect l="41641" r="40156" b="46672"/>
          <a:stretch/>
        </p:blipFill>
        <p:spPr>
          <a:xfrm>
            <a:off x="6029324" y="245998"/>
            <a:ext cx="5363384" cy="5164202"/>
          </a:xfrm>
          <a:prstGeom prst="rect">
            <a:avLst/>
          </a:prstGeom>
        </p:spPr>
      </p:pic>
      <p:sp>
        <p:nvSpPr>
          <p:cNvPr id="9" name="Oval 8">
            <a:extLst>
              <a:ext uri="{FF2B5EF4-FFF2-40B4-BE49-F238E27FC236}">
                <a16:creationId xmlns:a16="http://schemas.microsoft.com/office/drawing/2014/main" id="{F0A17A6B-CF2C-4613-BB0C-F4E85B587598}"/>
              </a:ext>
            </a:extLst>
          </p:cNvPr>
          <p:cNvSpPr/>
          <p:nvPr/>
        </p:nvSpPr>
        <p:spPr>
          <a:xfrm>
            <a:off x="5924550" y="847725"/>
            <a:ext cx="1685925" cy="3524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C60C57B-C3A0-4501-90D9-0C822B4F62D4}"/>
              </a:ext>
            </a:extLst>
          </p:cNvPr>
          <p:cNvSpPr txBox="1"/>
          <p:nvPr/>
        </p:nvSpPr>
        <p:spPr>
          <a:xfrm>
            <a:off x="7610474" y="839271"/>
            <a:ext cx="2508885" cy="369332"/>
          </a:xfrm>
          <a:prstGeom prst="rect">
            <a:avLst/>
          </a:prstGeom>
          <a:noFill/>
        </p:spPr>
        <p:txBody>
          <a:bodyPr wrap="square" rtlCol="0">
            <a:spAutoFit/>
          </a:bodyPr>
          <a:lstStyle/>
          <a:p>
            <a:r>
              <a:rPr lang="en-US" dirty="0"/>
              <a:t>Then here</a:t>
            </a:r>
          </a:p>
        </p:txBody>
      </p:sp>
    </p:spTree>
    <p:extLst>
      <p:ext uri="{BB962C8B-B14F-4D97-AF65-F5344CB8AC3E}">
        <p14:creationId xmlns:p14="http://schemas.microsoft.com/office/powerpoint/2010/main" val="118062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245198-81FD-4079-8AB7-3FDDE8960800}"/>
              </a:ext>
            </a:extLst>
          </p:cNvPr>
          <p:cNvPicPr>
            <a:picLocks noChangeAspect="1"/>
          </p:cNvPicPr>
          <p:nvPr/>
        </p:nvPicPr>
        <p:blipFill rotWithShape="1">
          <a:blip r:embed="rId2"/>
          <a:srcRect l="41641" b="4123"/>
          <a:stretch/>
        </p:blipFill>
        <p:spPr>
          <a:xfrm>
            <a:off x="262810" y="279335"/>
            <a:ext cx="11666379" cy="6299329"/>
          </a:xfrm>
          <a:prstGeom prst="rect">
            <a:avLst/>
          </a:prstGeom>
        </p:spPr>
      </p:pic>
      <p:sp>
        <p:nvSpPr>
          <p:cNvPr id="5" name="TextBox 4">
            <a:extLst>
              <a:ext uri="{FF2B5EF4-FFF2-40B4-BE49-F238E27FC236}">
                <a16:creationId xmlns:a16="http://schemas.microsoft.com/office/drawing/2014/main" id="{DFA9E86C-32D6-49B1-93A1-B97EBF6B0149}"/>
              </a:ext>
            </a:extLst>
          </p:cNvPr>
          <p:cNvSpPr txBox="1"/>
          <p:nvPr/>
        </p:nvSpPr>
        <p:spPr>
          <a:xfrm>
            <a:off x="687977" y="1193074"/>
            <a:ext cx="5408023" cy="1200329"/>
          </a:xfrm>
          <a:prstGeom prst="rect">
            <a:avLst/>
          </a:prstGeom>
          <a:noFill/>
        </p:spPr>
        <p:txBody>
          <a:bodyPr wrap="square" rtlCol="0">
            <a:spAutoFit/>
          </a:bodyPr>
          <a:lstStyle/>
          <a:p>
            <a:r>
              <a:rPr lang="en-US" dirty="0"/>
              <a:t>You can now type (and save) your code in this document. To run code, you highlight the code you want, then click Run – this sends that code to the console below.</a:t>
            </a:r>
          </a:p>
        </p:txBody>
      </p:sp>
    </p:spTree>
    <p:extLst>
      <p:ext uri="{BB962C8B-B14F-4D97-AF65-F5344CB8AC3E}">
        <p14:creationId xmlns:p14="http://schemas.microsoft.com/office/powerpoint/2010/main" val="2313796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0CA913-7EC2-4A42-8C62-E98A4ABA23DA}"/>
              </a:ext>
            </a:extLst>
          </p:cNvPr>
          <p:cNvSpPr>
            <a:spLocks noGrp="1"/>
          </p:cNvSpPr>
          <p:nvPr>
            <p:ph type="title"/>
          </p:nvPr>
        </p:nvSpPr>
        <p:spPr/>
        <p:txBody>
          <a:bodyPr/>
          <a:lstStyle/>
          <a:p>
            <a:pPr algn="ctr"/>
            <a:r>
              <a:rPr lang="en-US" dirty="0"/>
              <a:t>Enough background</a:t>
            </a:r>
          </a:p>
        </p:txBody>
      </p:sp>
      <p:sp>
        <p:nvSpPr>
          <p:cNvPr id="5" name="Text Placeholder 4">
            <a:extLst>
              <a:ext uri="{FF2B5EF4-FFF2-40B4-BE49-F238E27FC236}">
                <a16:creationId xmlns:a16="http://schemas.microsoft.com/office/drawing/2014/main" id="{B83657A4-8C79-470C-BB4E-652AC837145E}"/>
              </a:ext>
            </a:extLst>
          </p:cNvPr>
          <p:cNvSpPr>
            <a:spLocks noGrp="1"/>
          </p:cNvSpPr>
          <p:nvPr>
            <p:ph type="body" idx="1"/>
          </p:nvPr>
        </p:nvSpPr>
        <p:spPr/>
        <p:txBody>
          <a:bodyPr/>
          <a:lstStyle/>
          <a:p>
            <a:pPr algn="ctr"/>
            <a:r>
              <a:rPr lang="en-US" dirty="0"/>
              <a:t>Let’s write some code!</a:t>
            </a:r>
          </a:p>
        </p:txBody>
      </p:sp>
    </p:spTree>
    <p:extLst>
      <p:ext uri="{BB962C8B-B14F-4D97-AF65-F5344CB8AC3E}">
        <p14:creationId xmlns:p14="http://schemas.microsoft.com/office/powerpoint/2010/main" val="4147450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549A01-9923-4F35-AE58-0B476F994A1A}"/>
              </a:ext>
            </a:extLst>
          </p:cNvPr>
          <p:cNvSpPr>
            <a:spLocks noGrp="1"/>
          </p:cNvSpPr>
          <p:nvPr>
            <p:ph type="title"/>
          </p:nvPr>
        </p:nvSpPr>
        <p:spPr/>
        <p:txBody>
          <a:bodyPr/>
          <a:lstStyle/>
          <a:p>
            <a:r>
              <a:rPr lang="en-US" dirty="0"/>
              <a:t>Three Things I Always Start My Code With</a:t>
            </a:r>
          </a:p>
        </p:txBody>
      </p:sp>
      <p:sp>
        <p:nvSpPr>
          <p:cNvPr id="5" name="Content Placeholder 4">
            <a:extLst>
              <a:ext uri="{FF2B5EF4-FFF2-40B4-BE49-F238E27FC236}">
                <a16:creationId xmlns:a16="http://schemas.microsoft.com/office/drawing/2014/main" id="{FD5339D4-23A4-43C2-829E-D8BB099315C2}"/>
              </a:ext>
            </a:extLst>
          </p:cNvPr>
          <p:cNvSpPr>
            <a:spLocks noGrp="1"/>
          </p:cNvSpPr>
          <p:nvPr>
            <p:ph idx="1"/>
          </p:nvPr>
        </p:nvSpPr>
        <p:spPr/>
        <p:txBody>
          <a:bodyPr>
            <a:normAutofit fontScale="92500" lnSpcReduction="20000"/>
          </a:bodyPr>
          <a:lstStyle/>
          <a:p>
            <a:r>
              <a:rPr lang="en-US" dirty="0"/>
              <a:t>Set working directory</a:t>
            </a:r>
          </a:p>
          <a:p>
            <a:pPr lvl="1"/>
            <a:r>
              <a:rPr lang="en-US" dirty="0"/>
              <a:t>R uses forward slashes (/), so if you copy and paste a Windows directory, you’ll need to replace the back slashes (\) – for example:</a:t>
            </a:r>
          </a:p>
          <a:p>
            <a:pPr marL="457200" lvl="1" indent="0">
              <a:buNone/>
            </a:pPr>
            <a:r>
              <a:rPr lang="en-US" dirty="0" err="1">
                <a:latin typeface="Courier New" panose="02070309020205020404" pitchFamily="49" charset="0"/>
                <a:cs typeface="Courier New" panose="02070309020205020404" pitchFamily="49" charset="0"/>
              </a:rPr>
              <a:t>setwd</a:t>
            </a:r>
            <a:r>
              <a:rPr lang="en-US" dirty="0">
                <a:latin typeface="Courier New" panose="02070309020205020404" pitchFamily="49" charset="0"/>
                <a:cs typeface="Courier New" panose="02070309020205020404" pitchFamily="49" charset="0"/>
              </a:rPr>
              <a:t>(“~/My Documents”)</a:t>
            </a:r>
          </a:p>
          <a:p>
            <a:r>
              <a:rPr lang="en-US" dirty="0">
                <a:cs typeface="Courier New" panose="02070309020205020404" pitchFamily="49" charset="0"/>
              </a:rPr>
              <a:t>Load </a:t>
            </a:r>
            <a:r>
              <a:rPr lang="en-US" dirty="0" err="1">
                <a:cs typeface="Courier New" panose="02070309020205020404" pitchFamily="49" charset="0"/>
              </a:rPr>
              <a:t>tidyverse</a:t>
            </a:r>
            <a:endParaRPr lang="en-US" dirty="0">
              <a:cs typeface="Courier New" panose="02070309020205020404" pitchFamily="49" charset="0"/>
            </a:endParaRPr>
          </a:p>
          <a:p>
            <a:pPr marL="457200" lvl="1" indent="0">
              <a:buNone/>
            </a:pPr>
            <a:r>
              <a:rPr lang="en-US" dirty="0">
                <a:latin typeface="Courier New" panose="02070309020205020404" pitchFamily="49" charset="0"/>
                <a:cs typeface="Courier New" panose="02070309020205020404" pitchFamily="49" charset="0"/>
              </a:rPr>
              <a:t>library(</a:t>
            </a:r>
            <a:r>
              <a:rPr lang="en-US" dirty="0" err="1">
                <a:latin typeface="Courier New" panose="02070309020205020404" pitchFamily="49" charset="0"/>
                <a:cs typeface="Courier New" panose="02070309020205020404" pitchFamily="49" charset="0"/>
              </a:rPr>
              <a:t>tidyverse</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Suppress scientific notation (just personal preference)</a:t>
            </a:r>
          </a:p>
          <a:p>
            <a:pPr marL="457200" lvl="1" indent="0">
              <a:buNone/>
            </a:pPr>
            <a:r>
              <a:rPr lang="en-US" dirty="0">
                <a:latin typeface="Courier New" panose="02070309020205020404" pitchFamily="49" charset="0"/>
                <a:cs typeface="Courier New" panose="02070309020205020404" pitchFamily="49" charset="0"/>
              </a:rPr>
              <a:t>options(</a:t>
            </a:r>
            <a:r>
              <a:rPr lang="en-US" dirty="0" err="1">
                <a:latin typeface="Courier New" panose="02070309020205020404" pitchFamily="49" charset="0"/>
                <a:cs typeface="Courier New" panose="02070309020205020404" pitchFamily="49" charset="0"/>
              </a:rPr>
              <a:t>scipen</a:t>
            </a:r>
            <a:r>
              <a:rPr lang="en-US" dirty="0">
                <a:latin typeface="Courier New" panose="02070309020205020404" pitchFamily="49" charset="0"/>
                <a:cs typeface="Courier New" panose="02070309020205020404" pitchFamily="49" charset="0"/>
              </a:rPr>
              <a:t> = 999)</a:t>
            </a:r>
          </a:p>
        </p:txBody>
      </p:sp>
    </p:spTree>
    <p:extLst>
      <p:ext uri="{BB962C8B-B14F-4D97-AF65-F5344CB8AC3E}">
        <p14:creationId xmlns:p14="http://schemas.microsoft.com/office/powerpoint/2010/main" val="658009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37D7-F3C5-4B10-A093-DC879622A2A3}"/>
              </a:ext>
            </a:extLst>
          </p:cNvPr>
          <p:cNvSpPr>
            <a:spLocks noGrp="1"/>
          </p:cNvSpPr>
          <p:nvPr>
            <p:ph type="title"/>
          </p:nvPr>
        </p:nvSpPr>
        <p:spPr/>
        <p:txBody>
          <a:bodyPr/>
          <a:lstStyle/>
          <a:p>
            <a:r>
              <a:rPr lang="en-US" dirty="0"/>
              <a:t>Let’s Start Working With Data</a:t>
            </a:r>
          </a:p>
        </p:txBody>
      </p:sp>
      <p:sp>
        <p:nvSpPr>
          <p:cNvPr id="3" name="Content Placeholder 2">
            <a:extLst>
              <a:ext uri="{FF2B5EF4-FFF2-40B4-BE49-F238E27FC236}">
                <a16:creationId xmlns:a16="http://schemas.microsoft.com/office/drawing/2014/main" id="{B68FAEE0-7501-4716-BED5-5E846827B5B4}"/>
              </a:ext>
            </a:extLst>
          </p:cNvPr>
          <p:cNvSpPr>
            <a:spLocks noGrp="1"/>
          </p:cNvSpPr>
          <p:nvPr>
            <p:ph idx="1"/>
          </p:nvPr>
        </p:nvSpPr>
        <p:spPr/>
        <p:txBody>
          <a:bodyPr/>
          <a:lstStyle/>
          <a:p>
            <a:r>
              <a:rPr lang="en-US" dirty="0"/>
              <a:t>Download this file: </a:t>
            </a:r>
            <a:r>
              <a:rPr lang="en-US" dirty="0">
                <a:hlinkClick r:id="rId2"/>
              </a:rPr>
              <a:t>https://www.dropbox.com/s/umnsozr58wa9iae/UFOsightings.csv?dl=1</a:t>
            </a:r>
            <a:endParaRPr lang="en-US" dirty="0"/>
          </a:p>
          <a:p>
            <a:r>
              <a:rPr lang="en-US" dirty="0"/>
              <a:t>This dataset contains UFO sightings reported to the National UFO Reporting Center (NUFORC)</a:t>
            </a:r>
          </a:p>
        </p:txBody>
      </p:sp>
    </p:spTree>
    <p:extLst>
      <p:ext uri="{BB962C8B-B14F-4D97-AF65-F5344CB8AC3E}">
        <p14:creationId xmlns:p14="http://schemas.microsoft.com/office/powerpoint/2010/main" val="1022414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40AC-A1D6-4CBF-B5C3-56BF6CCF4294}"/>
              </a:ext>
            </a:extLst>
          </p:cNvPr>
          <p:cNvSpPr>
            <a:spLocks noGrp="1"/>
          </p:cNvSpPr>
          <p:nvPr>
            <p:ph type="title"/>
          </p:nvPr>
        </p:nvSpPr>
        <p:spPr/>
        <p:txBody>
          <a:bodyPr/>
          <a:lstStyle/>
          <a:p>
            <a:r>
              <a:rPr lang="en-US" dirty="0"/>
              <a:t>UFO Sightings</a:t>
            </a:r>
          </a:p>
        </p:txBody>
      </p:sp>
      <p:graphicFrame>
        <p:nvGraphicFramePr>
          <p:cNvPr id="4" name="Table 4">
            <a:extLst>
              <a:ext uri="{FF2B5EF4-FFF2-40B4-BE49-F238E27FC236}">
                <a16:creationId xmlns:a16="http://schemas.microsoft.com/office/drawing/2014/main" id="{C3C6BBF0-72A8-4BF2-86AF-10C04EDD23C9}"/>
              </a:ext>
            </a:extLst>
          </p:cNvPr>
          <p:cNvGraphicFramePr>
            <a:graphicFrameLocks noGrp="1"/>
          </p:cNvGraphicFramePr>
          <p:nvPr>
            <p:ph idx="1"/>
            <p:extLst>
              <p:ext uri="{D42A27DB-BD31-4B8C-83A1-F6EECF244321}">
                <p14:modId xmlns:p14="http://schemas.microsoft.com/office/powerpoint/2010/main" val="3270733559"/>
              </p:ext>
            </p:extLst>
          </p:nvPr>
        </p:nvGraphicFramePr>
        <p:xfrm>
          <a:off x="1994440" y="2194562"/>
          <a:ext cx="8203121" cy="4450080"/>
        </p:xfrm>
        <a:graphic>
          <a:graphicData uri="http://schemas.openxmlformats.org/drawingml/2006/table">
            <a:tbl>
              <a:tblPr firstRow="1" bandRow="1">
                <a:tableStyleId>{5C22544A-7EE6-4342-B048-85BDC9FD1C3A}</a:tableStyleId>
              </a:tblPr>
              <a:tblGrid>
                <a:gridCol w="2169160">
                  <a:extLst>
                    <a:ext uri="{9D8B030D-6E8A-4147-A177-3AD203B41FA5}">
                      <a16:colId xmlns:a16="http://schemas.microsoft.com/office/drawing/2014/main" val="1164036086"/>
                    </a:ext>
                  </a:extLst>
                </a:gridCol>
                <a:gridCol w="6033961">
                  <a:extLst>
                    <a:ext uri="{9D8B030D-6E8A-4147-A177-3AD203B41FA5}">
                      <a16:colId xmlns:a16="http://schemas.microsoft.com/office/drawing/2014/main" val="2822526250"/>
                    </a:ext>
                  </a:extLst>
                </a:gridCol>
              </a:tblGrid>
              <a:tr h="370840">
                <a:tc>
                  <a:txBody>
                    <a:bodyPr/>
                    <a:lstStyle/>
                    <a:p>
                      <a:r>
                        <a:rPr lang="en-US" dirty="0"/>
                        <a:t>Column</a:t>
                      </a:r>
                    </a:p>
                  </a:txBody>
                  <a:tcPr/>
                </a:tc>
                <a:tc>
                  <a:txBody>
                    <a:bodyPr/>
                    <a:lstStyle/>
                    <a:p>
                      <a:r>
                        <a:rPr lang="en-US" dirty="0"/>
                        <a:t>Description</a:t>
                      </a:r>
                    </a:p>
                  </a:txBody>
                  <a:tcPr/>
                </a:tc>
                <a:extLst>
                  <a:ext uri="{0D108BD9-81ED-4DB2-BD59-A6C34878D82A}">
                    <a16:rowId xmlns:a16="http://schemas.microsoft.com/office/drawing/2014/main" val="1781193403"/>
                  </a:ext>
                </a:extLst>
              </a:tr>
              <a:tr h="370840">
                <a:tc>
                  <a:txBody>
                    <a:bodyPr/>
                    <a:lstStyle/>
                    <a:p>
                      <a:r>
                        <a:rPr lang="en-US" dirty="0"/>
                        <a:t>datetime</a:t>
                      </a:r>
                    </a:p>
                  </a:txBody>
                  <a:tcPr/>
                </a:tc>
                <a:tc>
                  <a:txBody>
                    <a:bodyPr/>
                    <a:lstStyle/>
                    <a:p>
                      <a:r>
                        <a:rPr lang="en-US" dirty="0"/>
                        <a:t>Date and Time of sighting</a:t>
                      </a:r>
                    </a:p>
                  </a:txBody>
                  <a:tcPr/>
                </a:tc>
                <a:extLst>
                  <a:ext uri="{0D108BD9-81ED-4DB2-BD59-A6C34878D82A}">
                    <a16:rowId xmlns:a16="http://schemas.microsoft.com/office/drawing/2014/main" val="2719873707"/>
                  </a:ext>
                </a:extLst>
              </a:tr>
              <a:tr h="370840">
                <a:tc>
                  <a:txBody>
                    <a:bodyPr/>
                    <a:lstStyle/>
                    <a:p>
                      <a:r>
                        <a:rPr lang="en-US" dirty="0"/>
                        <a:t>city</a:t>
                      </a:r>
                    </a:p>
                  </a:txBody>
                  <a:tcPr/>
                </a:tc>
                <a:tc>
                  <a:txBody>
                    <a:bodyPr/>
                    <a:lstStyle/>
                    <a:p>
                      <a:r>
                        <a:rPr lang="en-US" dirty="0"/>
                        <a:t>City</a:t>
                      </a:r>
                    </a:p>
                  </a:txBody>
                  <a:tcPr/>
                </a:tc>
                <a:extLst>
                  <a:ext uri="{0D108BD9-81ED-4DB2-BD59-A6C34878D82A}">
                    <a16:rowId xmlns:a16="http://schemas.microsoft.com/office/drawing/2014/main" val="3938838199"/>
                  </a:ext>
                </a:extLst>
              </a:tr>
              <a:tr h="370840">
                <a:tc>
                  <a:txBody>
                    <a:bodyPr/>
                    <a:lstStyle/>
                    <a:p>
                      <a:r>
                        <a:rPr lang="en-US" dirty="0"/>
                        <a:t>state</a:t>
                      </a:r>
                    </a:p>
                  </a:txBody>
                  <a:tcPr/>
                </a:tc>
                <a:tc>
                  <a:txBody>
                    <a:bodyPr/>
                    <a:lstStyle/>
                    <a:p>
                      <a:r>
                        <a:rPr lang="en-US" dirty="0"/>
                        <a:t>Abbreviated state, territory, or province (US and Canada only)</a:t>
                      </a:r>
                    </a:p>
                  </a:txBody>
                  <a:tcPr/>
                </a:tc>
                <a:extLst>
                  <a:ext uri="{0D108BD9-81ED-4DB2-BD59-A6C34878D82A}">
                    <a16:rowId xmlns:a16="http://schemas.microsoft.com/office/drawing/2014/main" val="573136672"/>
                  </a:ext>
                </a:extLst>
              </a:tr>
              <a:tr h="370840">
                <a:tc>
                  <a:txBody>
                    <a:bodyPr/>
                    <a:lstStyle/>
                    <a:p>
                      <a:r>
                        <a:rPr lang="en-US" dirty="0"/>
                        <a:t>country</a:t>
                      </a:r>
                    </a:p>
                  </a:txBody>
                  <a:tcPr/>
                </a:tc>
                <a:tc>
                  <a:txBody>
                    <a:bodyPr/>
                    <a:lstStyle/>
                    <a:p>
                      <a:r>
                        <a:rPr lang="en-US" dirty="0"/>
                        <a:t>Abbreviated country</a:t>
                      </a:r>
                    </a:p>
                  </a:txBody>
                  <a:tcPr/>
                </a:tc>
                <a:extLst>
                  <a:ext uri="{0D108BD9-81ED-4DB2-BD59-A6C34878D82A}">
                    <a16:rowId xmlns:a16="http://schemas.microsoft.com/office/drawing/2014/main" val="2199234103"/>
                  </a:ext>
                </a:extLst>
              </a:tr>
              <a:tr h="370840">
                <a:tc>
                  <a:txBody>
                    <a:bodyPr/>
                    <a:lstStyle/>
                    <a:p>
                      <a:r>
                        <a:rPr lang="en-US" dirty="0"/>
                        <a:t>shape</a:t>
                      </a:r>
                    </a:p>
                  </a:txBody>
                  <a:tcPr/>
                </a:tc>
                <a:tc>
                  <a:txBody>
                    <a:bodyPr/>
                    <a:lstStyle/>
                    <a:p>
                      <a:r>
                        <a:rPr lang="en-US" dirty="0"/>
                        <a:t>One or two word description of shape</a:t>
                      </a:r>
                    </a:p>
                  </a:txBody>
                  <a:tcPr/>
                </a:tc>
                <a:extLst>
                  <a:ext uri="{0D108BD9-81ED-4DB2-BD59-A6C34878D82A}">
                    <a16:rowId xmlns:a16="http://schemas.microsoft.com/office/drawing/2014/main" val="2760810516"/>
                  </a:ext>
                </a:extLst>
              </a:tr>
              <a:tr h="370840">
                <a:tc>
                  <a:txBody>
                    <a:bodyPr/>
                    <a:lstStyle/>
                    <a:p>
                      <a:r>
                        <a:rPr lang="en-US" dirty="0"/>
                        <a:t>duration (seconds)</a:t>
                      </a:r>
                    </a:p>
                  </a:txBody>
                  <a:tcPr/>
                </a:tc>
                <a:tc>
                  <a:txBody>
                    <a:bodyPr/>
                    <a:lstStyle/>
                    <a:p>
                      <a:r>
                        <a:rPr lang="en-US" dirty="0"/>
                        <a:t>Numeric column of duration of sighting in seconds</a:t>
                      </a:r>
                    </a:p>
                  </a:txBody>
                  <a:tcPr/>
                </a:tc>
                <a:extLst>
                  <a:ext uri="{0D108BD9-81ED-4DB2-BD59-A6C34878D82A}">
                    <a16:rowId xmlns:a16="http://schemas.microsoft.com/office/drawing/2014/main" val="2301560893"/>
                  </a:ext>
                </a:extLst>
              </a:tr>
              <a:tr h="370840">
                <a:tc>
                  <a:txBody>
                    <a:bodyPr/>
                    <a:lstStyle/>
                    <a:p>
                      <a:r>
                        <a:rPr lang="en-US" dirty="0"/>
                        <a:t>duration (hours/min)</a:t>
                      </a:r>
                    </a:p>
                  </a:txBody>
                  <a:tcPr/>
                </a:tc>
                <a:tc>
                  <a:txBody>
                    <a:bodyPr/>
                    <a:lstStyle/>
                    <a:p>
                      <a:r>
                        <a:rPr lang="en-US" dirty="0"/>
                        <a:t>Character column of time according to witness</a:t>
                      </a:r>
                    </a:p>
                  </a:txBody>
                  <a:tcPr/>
                </a:tc>
                <a:extLst>
                  <a:ext uri="{0D108BD9-81ED-4DB2-BD59-A6C34878D82A}">
                    <a16:rowId xmlns:a16="http://schemas.microsoft.com/office/drawing/2014/main" val="2763987336"/>
                  </a:ext>
                </a:extLst>
              </a:tr>
              <a:tr h="370840">
                <a:tc>
                  <a:txBody>
                    <a:bodyPr/>
                    <a:lstStyle/>
                    <a:p>
                      <a:r>
                        <a:rPr lang="en-US" dirty="0"/>
                        <a:t>comments</a:t>
                      </a:r>
                    </a:p>
                  </a:txBody>
                  <a:tcPr/>
                </a:tc>
                <a:tc>
                  <a:txBody>
                    <a:bodyPr/>
                    <a:lstStyle/>
                    <a:p>
                      <a:r>
                        <a:rPr lang="en-US" dirty="0"/>
                        <a:t>Description of the event</a:t>
                      </a:r>
                    </a:p>
                  </a:txBody>
                  <a:tcPr/>
                </a:tc>
                <a:extLst>
                  <a:ext uri="{0D108BD9-81ED-4DB2-BD59-A6C34878D82A}">
                    <a16:rowId xmlns:a16="http://schemas.microsoft.com/office/drawing/2014/main" val="1905781978"/>
                  </a:ext>
                </a:extLst>
              </a:tr>
              <a:tr h="370840">
                <a:tc>
                  <a:txBody>
                    <a:bodyPr/>
                    <a:lstStyle/>
                    <a:p>
                      <a:r>
                        <a:rPr lang="en-US" dirty="0"/>
                        <a:t>date posted</a:t>
                      </a:r>
                    </a:p>
                  </a:txBody>
                  <a:tcPr/>
                </a:tc>
                <a:tc>
                  <a:txBody>
                    <a:bodyPr/>
                    <a:lstStyle/>
                    <a:p>
                      <a:r>
                        <a:rPr lang="en-US" dirty="0"/>
                        <a:t>Date this was reported to NUFORC</a:t>
                      </a:r>
                    </a:p>
                  </a:txBody>
                  <a:tcPr/>
                </a:tc>
                <a:extLst>
                  <a:ext uri="{0D108BD9-81ED-4DB2-BD59-A6C34878D82A}">
                    <a16:rowId xmlns:a16="http://schemas.microsoft.com/office/drawing/2014/main" val="404771054"/>
                  </a:ext>
                </a:extLst>
              </a:tr>
              <a:tr h="370840">
                <a:tc>
                  <a:txBody>
                    <a:bodyPr/>
                    <a:lstStyle/>
                    <a:p>
                      <a:r>
                        <a:rPr lang="en-US" dirty="0"/>
                        <a:t>latitude</a:t>
                      </a:r>
                    </a:p>
                  </a:txBody>
                  <a:tcPr/>
                </a:tc>
                <a:tc>
                  <a:txBody>
                    <a:bodyPr/>
                    <a:lstStyle/>
                    <a:p>
                      <a:r>
                        <a:rPr lang="en-US" dirty="0"/>
                        <a:t>Approximate latitude</a:t>
                      </a:r>
                    </a:p>
                  </a:txBody>
                  <a:tcPr/>
                </a:tc>
                <a:extLst>
                  <a:ext uri="{0D108BD9-81ED-4DB2-BD59-A6C34878D82A}">
                    <a16:rowId xmlns:a16="http://schemas.microsoft.com/office/drawing/2014/main" val="4086472984"/>
                  </a:ext>
                </a:extLst>
              </a:tr>
              <a:tr h="370840">
                <a:tc>
                  <a:txBody>
                    <a:bodyPr/>
                    <a:lstStyle/>
                    <a:p>
                      <a:r>
                        <a:rPr lang="en-US" dirty="0"/>
                        <a:t>longitude</a:t>
                      </a:r>
                    </a:p>
                  </a:txBody>
                  <a:tcPr/>
                </a:tc>
                <a:tc>
                  <a:txBody>
                    <a:bodyPr/>
                    <a:lstStyle/>
                    <a:p>
                      <a:r>
                        <a:rPr lang="en-US" dirty="0"/>
                        <a:t>and longitude of sighting</a:t>
                      </a:r>
                    </a:p>
                  </a:txBody>
                  <a:tcPr/>
                </a:tc>
                <a:extLst>
                  <a:ext uri="{0D108BD9-81ED-4DB2-BD59-A6C34878D82A}">
                    <a16:rowId xmlns:a16="http://schemas.microsoft.com/office/drawing/2014/main" val="2708584951"/>
                  </a:ext>
                </a:extLst>
              </a:tr>
            </a:tbl>
          </a:graphicData>
        </a:graphic>
      </p:graphicFrame>
    </p:spTree>
    <p:extLst>
      <p:ext uri="{BB962C8B-B14F-4D97-AF65-F5344CB8AC3E}">
        <p14:creationId xmlns:p14="http://schemas.microsoft.com/office/powerpoint/2010/main" val="28490356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1E48B-FE87-446A-B3FA-2F1ACCEC11C4}"/>
              </a:ext>
            </a:extLst>
          </p:cNvPr>
          <p:cNvSpPr>
            <a:spLocks noGrp="1"/>
          </p:cNvSpPr>
          <p:nvPr>
            <p:ph type="title"/>
          </p:nvPr>
        </p:nvSpPr>
        <p:spPr/>
        <p:txBody>
          <a:bodyPr/>
          <a:lstStyle/>
          <a:p>
            <a:r>
              <a:rPr lang="en-US" dirty="0"/>
              <a:t>Write Your Code!</a:t>
            </a:r>
          </a:p>
        </p:txBody>
      </p:sp>
      <p:sp>
        <p:nvSpPr>
          <p:cNvPr id="3" name="Content Placeholder 2">
            <a:extLst>
              <a:ext uri="{FF2B5EF4-FFF2-40B4-BE49-F238E27FC236}">
                <a16:creationId xmlns:a16="http://schemas.microsoft.com/office/drawing/2014/main" id="{45767B83-8792-458C-80E3-AE3FED0EF313}"/>
              </a:ext>
            </a:extLst>
          </p:cNvPr>
          <p:cNvSpPr>
            <a:spLocks noGrp="1"/>
          </p:cNvSpPr>
          <p:nvPr>
            <p:ph idx="1"/>
          </p:nvPr>
        </p:nvSpPr>
        <p:spPr/>
        <p:txBody>
          <a:bodyPr/>
          <a:lstStyle/>
          <a:p>
            <a:r>
              <a:rPr lang="en-US" dirty="0"/>
              <a:t>Set your working directory to where you saved the UFO sightings file</a:t>
            </a:r>
          </a:p>
          <a:p>
            <a:r>
              <a:rPr lang="en-US" dirty="0"/>
              <a:t>Load </a:t>
            </a:r>
            <a:r>
              <a:rPr lang="en-US" dirty="0" err="1"/>
              <a:t>tidyverse</a:t>
            </a:r>
            <a:endParaRPr lang="en-US" dirty="0"/>
          </a:p>
          <a:p>
            <a:r>
              <a:rPr lang="en-US" dirty="0"/>
              <a:t>If you’d like, suppress scientific notation</a:t>
            </a:r>
          </a:p>
          <a:p>
            <a:r>
              <a:rPr lang="en-US" dirty="0"/>
              <a:t>Read in the UFO dataset (name your data object whatever you’d like)</a:t>
            </a:r>
          </a:p>
        </p:txBody>
      </p:sp>
      <p:sp>
        <p:nvSpPr>
          <p:cNvPr id="4" name="TextBox 3">
            <a:extLst>
              <a:ext uri="{FF2B5EF4-FFF2-40B4-BE49-F238E27FC236}">
                <a16:creationId xmlns:a16="http://schemas.microsoft.com/office/drawing/2014/main" id="{59C15210-E221-452E-9307-D1F04978427C}"/>
              </a:ext>
            </a:extLst>
          </p:cNvPr>
          <p:cNvSpPr txBox="1"/>
          <p:nvPr/>
        </p:nvSpPr>
        <p:spPr>
          <a:xfrm>
            <a:off x="2699657" y="5852160"/>
            <a:ext cx="8116389" cy="369332"/>
          </a:xfrm>
          <a:prstGeom prst="rect">
            <a:avLst/>
          </a:prstGeom>
          <a:noFill/>
        </p:spPr>
        <p:txBody>
          <a:bodyPr wrap="square" rtlCol="0">
            <a:spAutoFit/>
          </a:bodyPr>
          <a:lstStyle/>
          <a:p>
            <a:r>
              <a:rPr lang="en-US" dirty="0"/>
              <a:t>My code is on the next slide, but see how much of this you can write on your own!</a:t>
            </a:r>
          </a:p>
        </p:txBody>
      </p:sp>
    </p:spTree>
    <p:extLst>
      <p:ext uri="{BB962C8B-B14F-4D97-AF65-F5344CB8AC3E}">
        <p14:creationId xmlns:p14="http://schemas.microsoft.com/office/powerpoint/2010/main" val="425382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35797-20DB-4A68-9D03-FB6E9F8E9376}"/>
              </a:ext>
            </a:extLst>
          </p:cNvPr>
          <p:cNvSpPr>
            <a:spLocks noGrp="1"/>
          </p:cNvSpPr>
          <p:nvPr>
            <p:ph type="title"/>
          </p:nvPr>
        </p:nvSpPr>
        <p:spPr/>
        <p:txBody>
          <a:bodyPr/>
          <a:lstStyle/>
          <a:p>
            <a:r>
              <a:rPr lang="en-US" dirty="0"/>
              <a:t>What is R?</a:t>
            </a:r>
          </a:p>
        </p:txBody>
      </p:sp>
      <p:sp>
        <p:nvSpPr>
          <p:cNvPr id="3" name="Content Placeholder 2">
            <a:extLst>
              <a:ext uri="{FF2B5EF4-FFF2-40B4-BE49-F238E27FC236}">
                <a16:creationId xmlns:a16="http://schemas.microsoft.com/office/drawing/2014/main" id="{A48FDE7D-CF7C-4E00-B947-DC85A55BFD50}"/>
              </a:ext>
            </a:extLst>
          </p:cNvPr>
          <p:cNvSpPr>
            <a:spLocks noGrp="1"/>
          </p:cNvSpPr>
          <p:nvPr>
            <p:ph idx="1"/>
          </p:nvPr>
        </p:nvSpPr>
        <p:spPr/>
        <p:txBody>
          <a:bodyPr/>
          <a:lstStyle/>
          <a:p>
            <a:r>
              <a:rPr lang="en-US" dirty="0"/>
              <a:t>Maintained by the R Development Core Team of the R Foundation, a non-profit</a:t>
            </a:r>
          </a:p>
          <a:p>
            <a:r>
              <a:rPr lang="en-US" dirty="0"/>
              <a:t>Open source under the GNU General Public License</a:t>
            </a:r>
          </a:p>
          <a:p>
            <a:pPr lvl="1"/>
            <a:r>
              <a:rPr lang="en-US" dirty="0"/>
              <a:t>What does this mean?</a:t>
            </a:r>
          </a:p>
          <a:p>
            <a:pPr lvl="2"/>
            <a:r>
              <a:rPr lang="en-US" dirty="0"/>
              <a:t>Source code must be made freely available</a:t>
            </a:r>
          </a:p>
          <a:p>
            <a:pPr lvl="2"/>
            <a:r>
              <a:rPr lang="en-US" dirty="0"/>
              <a:t>In many cases, this also means the software is available free (as is the case with R)</a:t>
            </a:r>
          </a:p>
        </p:txBody>
      </p:sp>
    </p:spTree>
    <p:extLst>
      <p:ext uri="{BB962C8B-B14F-4D97-AF65-F5344CB8AC3E}">
        <p14:creationId xmlns:p14="http://schemas.microsoft.com/office/powerpoint/2010/main" val="1146288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8588-55F1-4E6C-85A7-6EC833F751C9}"/>
              </a:ext>
            </a:extLst>
          </p:cNvPr>
          <p:cNvSpPr>
            <a:spLocks noGrp="1"/>
          </p:cNvSpPr>
          <p:nvPr>
            <p:ph type="title"/>
          </p:nvPr>
        </p:nvSpPr>
        <p:spPr/>
        <p:txBody>
          <a:bodyPr/>
          <a:lstStyle/>
          <a:p>
            <a:r>
              <a:rPr lang="en-US" dirty="0"/>
              <a:t>My Code</a:t>
            </a:r>
          </a:p>
        </p:txBody>
      </p:sp>
      <p:sp>
        <p:nvSpPr>
          <p:cNvPr id="3" name="Content Placeholder 2">
            <a:extLst>
              <a:ext uri="{FF2B5EF4-FFF2-40B4-BE49-F238E27FC236}">
                <a16:creationId xmlns:a16="http://schemas.microsoft.com/office/drawing/2014/main" id="{54C1193C-0E65-48B2-ACE9-70000B945BA6}"/>
              </a:ext>
            </a:extLst>
          </p:cNvPr>
          <p:cNvSpPr>
            <a:spLocks noGrp="1"/>
          </p:cNvSpPr>
          <p:nvPr>
            <p:ph idx="1"/>
          </p:nvPr>
        </p:nvSpPr>
        <p:spPr/>
        <p:txBody>
          <a:bodyPr anchor="t"/>
          <a:lstStyle/>
          <a:p>
            <a:pPr marL="0" indent="0">
              <a:buNone/>
            </a:pPr>
            <a:r>
              <a:rPr lang="en-US" dirty="0" err="1">
                <a:latin typeface="Courier New" panose="02070309020205020404" pitchFamily="49" charset="0"/>
                <a:cs typeface="Courier New" panose="02070309020205020404" pitchFamily="49" charset="0"/>
              </a:rPr>
              <a:t>setwd</a:t>
            </a:r>
            <a:r>
              <a:rPr lang="en-US" dirty="0">
                <a:latin typeface="Courier New" panose="02070309020205020404" pitchFamily="49" charset="0"/>
                <a:cs typeface="Courier New" panose="02070309020205020404" pitchFamily="49" charset="0"/>
              </a:rPr>
              <a:t>(“~/Downloads/UFO Data”)</a:t>
            </a:r>
          </a:p>
          <a:p>
            <a:pPr marL="0" indent="0">
              <a:buNone/>
            </a:pPr>
            <a:r>
              <a:rPr lang="en-US" dirty="0">
                <a:latin typeface="Courier New" panose="02070309020205020404" pitchFamily="49" charset="0"/>
                <a:cs typeface="Courier New" panose="02070309020205020404" pitchFamily="49" charset="0"/>
              </a:rPr>
              <a:t>library(</a:t>
            </a:r>
            <a:r>
              <a:rPr lang="en-US" dirty="0" err="1">
                <a:latin typeface="Courier New" panose="02070309020205020404" pitchFamily="49" charset="0"/>
                <a:cs typeface="Courier New" panose="02070309020205020404" pitchFamily="49" charset="0"/>
              </a:rPr>
              <a:t>tidyverse</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options(</a:t>
            </a:r>
            <a:r>
              <a:rPr lang="en-US" dirty="0" err="1">
                <a:latin typeface="Courier New" panose="02070309020205020404" pitchFamily="49" charset="0"/>
                <a:cs typeface="Courier New" panose="02070309020205020404" pitchFamily="49" charset="0"/>
              </a:rPr>
              <a:t>scipen</a:t>
            </a:r>
            <a:r>
              <a:rPr lang="en-US" dirty="0">
                <a:latin typeface="Courier New" panose="02070309020205020404" pitchFamily="49" charset="0"/>
                <a:cs typeface="Courier New" panose="02070309020205020404" pitchFamily="49" charset="0"/>
              </a:rPr>
              <a:t> = 999)</a:t>
            </a:r>
          </a:p>
          <a:p>
            <a:pPr marL="461963" indent="-461963">
              <a:buNone/>
            </a:pPr>
            <a:r>
              <a:rPr lang="en-US" dirty="0">
                <a:latin typeface="Courier New" panose="02070309020205020404" pitchFamily="49" charset="0"/>
                <a:cs typeface="Courier New" panose="02070309020205020404" pitchFamily="49" charset="0"/>
              </a:rPr>
              <a:t>UFOs &lt;- </a:t>
            </a:r>
            <a:r>
              <a:rPr lang="en-US" dirty="0" err="1">
                <a:latin typeface="Courier New" panose="02070309020205020404" pitchFamily="49" charset="0"/>
                <a:cs typeface="Courier New" panose="02070309020205020404" pitchFamily="49" charset="0"/>
              </a:rPr>
              <a:t>read_csv</a:t>
            </a:r>
            <a:r>
              <a:rPr lang="en-US" dirty="0">
                <a:latin typeface="Courier New" panose="02070309020205020404" pitchFamily="49" charset="0"/>
                <a:cs typeface="Courier New" panose="02070309020205020404" pitchFamily="49" charset="0"/>
              </a:rPr>
              <a:t>(“UFOsightings.csv”, </a:t>
            </a:r>
            <a:r>
              <a:rPr lang="en-US" dirty="0" err="1">
                <a:latin typeface="Courier New" panose="02070309020205020404" pitchFamily="49" charset="0"/>
                <a:cs typeface="Courier New" panose="02070309020205020404" pitchFamily="49" charset="0"/>
              </a:rPr>
              <a:t>col_names</a:t>
            </a:r>
            <a:r>
              <a:rPr lang="en-US" dirty="0">
                <a:latin typeface="Courier New" panose="02070309020205020404" pitchFamily="49" charset="0"/>
                <a:cs typeface="Courier New" panose="02070309020205020404" pitchFamily="49" charset="0"/>
              </a:rPr>
              <a:t> = TRUE)</a:t>
            </a:r>
          </a:p>
        </p:txBody>
      </p:sp>
      <p:sp>
        <p:nvSpPr>
          <p:cNvPr id="4" name="TextBox 3">
            <a:extLst>
              <a:ext uri="{FF2B5EF4-FFF2-40B4-BE49-F238E27FC236}">
                <a16:creationId xmlns:a16="http://schemas.microsoft.com/office/drawing/2014/main" id="{07B66B16-6A6B-4837-AEE6-A269DFE91987}"/>
              </a:ext>
            </a:extLst>
          </p:cNvPr>
          <p:cNvSpPr txBox="1"/>
          <p:nvPr/>
        </p:nvSpPr>
        <p:spPr>
          <a:xfrm>
            <a:off x="2272937" y="5421868"/>
            <a:ext cx="8708572" cy="369332"/>
          </a:xfrm>
          <a:prstGeom prst="rect">
            <a:avLst/>
          </a:prstGeom>
          <a:noFill/>
        </p:spPr>
        <p:txBody>
          <a:bodyPr wrap="square" rtlCol="0">
            <a:spAutoFit/>
          </a:bodyPr>
          <a:lstStyle/>
          <a:p>
            <a:r>
              <a:rPr lang="en-US" dirty="0"/>
              <a:t>Highlight your code, then click </a:t>
            </a:r>
          </a:p>
        </p:txBody>
      </p:sp>
      <p:pic>
        <p:nvPicPr>
          <p:cNvPr id="5" name="Picture 4">
            <a:extLst>
              <a:ext uri="{FF2B5EF4-FFF2-40B4-BE49-F238E27FC236}">
                <a16:creationId xmlns:a16="http://schemas.microsoft.com/office/drawing/2014/main" id="{A4B1142F-2B9B-4EB9-BC70-C9E227D2799D}"/>
              </a:ext>
            </a:extLst>
          </p:cNvPr>
          <p:cNvPicPr>
            <a:picLocks noChangeAspect="1"/>
          </p:cNvPicPr>
          <p:nvPr/>
        </p:nvPicPr>
        <p:blipFill rotWithShape="1">
          <a:blip r:embed="rId2"/>
          <a:srcRect l="16016" t="8877" r="82165" b="88767"/>
          <a:stretch/>
        </p:blipFill>
        <p:spPr>
          <a:xfrm>
            <a:off x="5228363" y="5421868"/>
            <a:ext cx="867637" cy="369332"/>
          </a:xfrm>
          <a:prstGeom prst="rect">
            <a:avLst/>
          </a:prstGeom>
        </p:spPr>
      </p:pic>
    </p:spTree>
    <p:extLst>
      <p:ext uri="{BB962C8B-B14F-4D97-AF65-F5344CB8AC3E}">
        <p14:creationId xmlns:p14="http://schemas.microsoft.com/office/powerpoint/2010/main" val="420862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9618C-CFA6-4B7C-8E09-FA4B33B2C33B}"/>
              </a:ext>
            </a:extLst>
          </p:cNvPr>
          <p:cNvPicPr>
            <a:picLocks noChangeAspect="1"/>
          </p:cNvPicPr>
          <p:nvPr/>
        </p:nvPicPr>
        <p:blipFill rotWithShape="1">
          <a:blip r:embed="rId2"/>
          <a:srcRect b="4896"/>
          <a:stretch/>
        </p:blipFill>
        <p:spPr>
          <a:xfrm>
            <a:off x="159895" y="254972"/>
            <a:ext cx="11872210" cy="6348057"/>
          </a:xfrm>
          <a:prstGeom prst="rect">
            <a:avLst/>
          </a:prstGeom>
        </p:spPr>
      </p:pic>
      <p:sp>
        <p:nvSpPr>
          <p:cNvPr id="5" name="TextBox 4">
            <a:extLst>
              <a:ext uri="{FF2B5EF4-FFF2-40B4-BE49-F238E27FC236}">
                <a16:creationId xmlns:a16="http://schemas.microsoft.com/office/drawing/2014/main" id="{2C66129F-4271-4C06-B895-296686699E2C}"/>
              </a:ext>
            </a:extLst>
          </p:cNvPr>
          <p:cNvSpPr txBox="1"/>
          <p:nvPr/>
        </p:nvSpPr>
        <p:spPr>
          <a:xfrm>
            <a:off x="6757184" y="1946040"/>
            <a:ext cx="5033554" cy="923330"/>
          </a:xfrm>
          <a:prstGeom prst="rect">
            <a:avLst/>
          </a:prstGeom>
          <a:noFill/>
        </p:spPr>
        <p:txBody>
          <a:bodyPr wrap="square" rtlCol="0">
            <a:spAutoFit/>
          </a:bodyPr>
          <a:lstStyle/>
          <a:p>
            <a:r>
              <a:rPr lang="en-US" dirty="0"/>
              <a:t>R has now created a dataset called UFOs, containing the data from the CSV file. This is a temporary dataset saved in memory (RAM). </a:t>
            </a:r>
          </a:p>
        </p:txBody>
      </p:sp>
    </p:spTree>
    <p:extLst>
      <p:ext uri="{BB962C8B-B14F-4D97-AF65-F5344CB8AC3E}">
        <p14:creationId xmlns:p14="http://schemas.microsoft.com/office/powerpoint/2010/main" val="2715145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AECC5-A86F-4475-B940-2C7912C35194}"/>
              </a:ext>
            </a:extLst>
          </p:cNvPr>
          <p:cNvSpPr>
            <a:spLocks noGrp="1"/>
          </p:cNvSpPr>
          <p:nvPr>
            <p:ph type="title"/>
          </p:nvPr>
        </p:nvSpPr>
        <p:spPr/>
        <p:txBody>
          <a:bodyPr/>
          <a:lstStyle/>
          <a:p>
            <a:r>
              <a:rPr lang="en-US" dirty="0"/>
              <a:t>Creating Tables</a:t>
            </a:r>
          </a:p>
        </p:txBody>
      </p:sp>
      <p:sp>
        <p:nvSpPr>
          <p:cNvPr id="3" name="Content Placeholder 2">
            <a:extLst>
              <a:ext uri="{FF2B5EF4-FFF2-40B4-BE49-F238E27FC236}">
                <a16:creationId xmlns:a16="http://schemas.microsoft.com/office/drawing/2014/main" id="{714DE346-0E87-4C0C-AE78-2AF4D69E5AA7}"/>
              </a:ext>
            </a:extLst>
          </p:cNvPr>
          <p:cNvSpPr>
            <a:spLocks noGrp="1"/>
          </p:cNvSpPr>
          <p:nvPr>
            <p:ph idx="1"/>
          </p:nvPr>
        </p:nvSpPr>
        <p:spPr/>
        <p:txBody>
          <a:bodyPr/>
          <a:lstStyle/>
          <a:p>
            <a:r>
              <a:rPr lang="en-US" dirty="0"/>
              <a:t>Though we’ll be using </a:t>
            </a:r>
            <a:r>
              <a:rPr lang="en-US" dirty="0" err="1"/>
              <a:t>tidyverse</a:t>
            </a:r>
            <a:r>
              <a:rPr lang="en-US" dirty="0"/>
              <a:t> for most of this intro, I want to introduce a base R function – table</a:t>
            </a:r>
          </a:p>
          <a:p>
            <a:pPr lvl="1"/>
            <a:r>
              <a:rPr lang="en-US" dirty="0"/>
              <a:t>This generates a frequency table for a variable</a:t>
            </a:r>
          </a:p>
          <a:p>
            <a:pPr lvl="1"/>
            <a:r>
              <a:rPr lang="en-US" dirty="0"/>
              <a:t>The code looks like</a:t>
            </a:r>
          </a:p>
          <a:p>
            <a:pPr marL="457200" lvl="1" indent="0">
              <a:buNone/>
            </a:pPr>
            <a:r>
              <a:rPr lang="en-US" dirty="0">
                <a:latin typeface="Courier New" panose="02070309020205020404" pitchFamily="49" charset="0"/>
                <a:cs typeface="Courier New" panose="02070309020205020404" pitchFamily="49" charset="0"/>
              </a:rPr>
              <a:t>table(</a:t>
            </a:r>
            <a:r>
              <a:rPr lang="en-US" dirty="0" err="1">
                <a:latin typeface="Courier New" panose="02070309020205020404" pitchFamily="49" charset="0"/>
                <a:cs typeface="Courier New" panose="02070309020205020404" pitchFamily="49" charset="0"/>
              </a:rPr>
              <a:t>data$variable</a:t>
            </a:r>
            <a:r>
              <a:rPr lang="en-US" dirty="0">
                <a:latin typeface="Courier New" panose="02070309020205020404" pitchFamily="49" charset="0"/>
                <a:cs typeface="Courier New" panose="02070309020205020404" pitchFamily="49" charset="0"/>
              </a:rPr>
              <a:t>)</a:t>
            </a:r>
          </a:p>
        </p:txBody>
      </p:sp>
      <p:sp>
        <p:nvSpPr>
          <p:cNvPr id="4" name="TextBox 3">
            <a:extLst>
              <a:ext uri="{FF2B5EF4-FFF2-40B4-BE49-F238E27FC236}">
                <a16:creationId xmlns:a16="http://schemas.microsoft.com/office/drawing/2014/main" id="{0946DEC4-0F2B-4ADF-B4D9-4D656AE1F53C}"/>
              </a:ext>
            </a:extLst>
          </p:cNvPr>
          <p:cNvSpPr txBox="1"/>
          <p:nvPr/>
        </p:nvSpPr>
        <p:spPr>
          <a:xfrm>
            <a:off x="2508069" y="5477691"/>
            <a:ext cx="8421188" cy="1200329"/>
          </a:xfrm>
          <a:prstGeom prst="rect">
            <a:avLst/>
          </a:prstGeom>
          <a:noFill/>
        </p:spPr>
        <p:txBody>
          <a:bodyPr wrap="square" rtlCol="0">
            <a:spAutoFit/>
          </a:bodyPr>
          <a:lstStyle/>
          <a:p>
            <a:r>
              <a:rPr lang="en-US" dirty="0"/>
              <a:t>Using this code as a starting point, can you tell me what UFO shapes are represented in the data?</a:t>
            </a:r>
          </a:p>
          <a:p>
            <a:r>
              <a:rPr lang="en-US" dirty="0"/>
              <a:t>Once you’ve figured that out, try generating tables of other variables. What happens when you try to create a table of one of the duration variables?</a:t>
            </a:r>
          </a:p>
        </p:txBody>
      </p:sp>
    </p:spTree>
    <p:extLst>
      <p:ext uri="{BB962C8B-B14F-4D97-AF65-F5344CB8AC3E}">
        <p14:creationId xmlns:p14="http://schemas.microsoft.com/office/powerpoint/2010/main" val="3054565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93E1-DD53-4267-8401-109FCA09F87A}"/>
              </a:ext>
            </a:extLst>
          </p:cNvPr>
          <p:cNvSpPr>
            <a:spLocks noGrp="1"/>
          </p:cNvSpPr>
          <p:nvPr>
            <p:ph type="title"/>
          </p:nvPr>
        </p:nvSpPr>
        <p:spPr/>
        <p:txBody>
          <a:bodyPr/>
          <a:lstStyle/>
          <a:p>
            <a:r>
              <a:rPr lang="en-US" dirty="0"/>
              <a:t>Some Notes</a:t>
            </a:r>
          </a:p>
        </p:txBody>
      </p:sp>
      <p:sp>
        <p:nvSpPr>
          <p:cNvPr id="3" name="Content Placeholder 2">
            <a:extLst>
              <a:ext uri="{FF2B5EF4-FFF2-40B4-BE49-F238E27FC236}">
                <a16:creationId xmlns:a16="http://schemas.microsoft.com/office/drawing/2014/main" id="{E99D3CF1-53E1-483E-A9A0-3D7E4293B8FD}"/>
              </a:ext>
            </a:extLst>
          </p:cNvPr>
          <p:cNvSpPr>
            <a:spLocks noGrp="1"/>
          </p:cNvSpPr>
          <p:nvPr>
            <p:ph idx="1"/>
          </p:nvPr>
        </p:nvSpPr>
        <p:spPr/>
        <p:txBody>
          <a:bodyPr/>
          <a:lstStyle/>
          <a:p>
            <a:r>
              <a:rPr lang="en-US" dirty="0"/>
              <a:t>When variable names have a space or symbols in them, you need to enclose the name in `` (the key below Escape)</a:t>
            </a:r>
          </a:p>
          <a:p>
            <a:pPr marL="457200" lvl="1" indent="0">
              <a:buNone/>
            </a:pPr>
            <a:r>
              <a:rPr lang="en-US" dirty="0">
                <a:latin typeface="Courier New" panose="02070309020205020404" pitchFamily="49" charset="0"/>
                <a:cs typeface="Courier New" panose="02070309020205020404" pitchFamily="49" charset="0"/>
              </a:rPr>
              <a:t>table(</a:t>
            </a:r>
            <a:r>
              <a:rPr lang="en-US" dirty="0" err="1">
                <a:latin typeface="Courier New" panose="02070309020205020404" pitchFamily="49" charset="0"/>
                <a:cs typeface="Courier New" panose="02070309020205020404" pitchFamily="49" charset="0"/>
              </a:rPr>
              <a:t>UFOs$`duration</a:t>
            </a:r>
            <a:r>
              <a:rPr lang="en-US" dirty="0">
                <a:latin typeface="Courier New" panose="02070309020205020404" pitchFamily="49" charset="0"/>
                <a:cs typeface="Courier New" panose="02070309020205020404" pitchFamily="49" charset="0"/>
              </a:rPr>
              <a:t> (seconds)`)</a:t>
            </a:r>
          </a:p>
          <a:p>
            <a:r>
              <a:rPr lang="en-US" dirty="0">
                <a:cs typeface="Courier New" panose="02070309020205020404" pitchFamily="49" charset="0"/>
              </a:rPr>
              <a:t>Missing values are NA</a:t>
            </a:r>
          </a:p>
          <a:p>
            <a:pPr lvl="1"/>
            <a:r>
              <a:rPr lang="en-US" dirty="0">
                <a:cs typeface="Courier New" panose="02070309020205020404" pitchFamily="49" charset="0"/>
              </a:rPr>
              <a:t>These are omitted from tables, unless you request that they be included</a:t>
            </a:r>
          </a:p>
          <a:p>
            <a:pPr marL="457200" lvl="1" indent="0">
              <a:buNone/>
            </a:pPr>
            <a:r>
              <a:rPr lang="en-US" dirty="0">
                <a:latin typeface="Courier New" panose="02070309020205020404" pitchFamily="49" charset="0"/>
                <a:cs typeface="Courier New" panose="02070309020205020404" pitchFamily="49" charset="0"/>
              </a:rPr>
              <a:t>table(</a:t>
            </a:r>
            <a:r>
              <a:rPr lang="en-US" dirty="0" err="1">
                <a:latin typeface="Courier New" panose="02070309020205020404" pitchFamily="49" charset="0"/>
                <a:cs typeface="Courier New" panose="02070309020205020404" pitchFamily="49" charset="0"/>
              </a:rPr>
              <a:t>UFOs$state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useNA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ifany</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50995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E24B-F234-492A-B48B-DC5B930EDCE7}"/>
              </a:ext>
            </a:extLst>
          </p:cNvPr>
          <p:cNvSpPr>
            <a:spLocks noGrp="1"/>
          </p:cNvSpPr>
          <p:nvPr>
            <p:ph type="title"/>
          </p:nvPr>
        </p:nvSpPr>
        <p:spPr/>
        <p:txBody>
          <a:bodyPr/>
          <a:lstStyle/>
          <a:p>
            <a:r>
              <a:rPr lang="en-US" dirty="0"/>
              <a:t>Let’s Use More </a:t>
            </a:r>
            <a:r>
              <a:rPr lang="en-US" dirty="0" err="1"/>
              <a:t>tidyverse</a:t>
            </a:r>
            <a:r>
              <a:rPr lang="en-US" dirty="0"/>
              <a:t> Functions</a:t>
            </a:r>
          </a:p>
        </p:txBody>
      </p:sp>
      <p:sp>
        <p:nvSpPr>
          <p:cNvPr id="3" name="Content Placeholder 2">
            <a:extLst>
              <a:ext uri="{FF2B5EF4-FFF2-40B4-BE49-F238E27FC236}">
                <a16:creationId xmlns:a16="http://schemas.microsoft.com/office/drawing/2014/main" id="{95A19622-FE79-48A9-92CE-7045040D5741}"/>
              </a:ext>
            </a:extLst>
          </p:cNvPr>
          <p:cNvSpPr>
            <a:spLocks noGrp="1"/>
          </p:cNvSpPr>
          <p:nvPr>
            <p:ph idx="1"/>
          </p:nvPr>
        </p:nvSpPr>
        <p:spPr/>
        <p:txBody>
          <a:bodyPr/>
          <a:lstStyle/>
          <a:p>
            <a:r>
              <a:rPr lang="en-US" dirty="0"/>
              <a:t>One of the great things about </a:t>
            </a:r>
            <a:r>
              <a:rPr lang="en-US" dirty="0" err="1"/>
              <a:t>tidyverse</a:t>
            </a:r>
            <a:r>
              <a:rPr lang="en-US" dirty="0"/>
              <a:t> is the main pipe, which looks like this:</a:t>
            </a:r>
          </a:p>
          <a:p>
            <a:pPr marL="457200" lvl="1" indent="0">
              <a:buNone/>
            </a:pPr>
            <a:r>
              <a:rPr lang="en-US" dirty="0">
                <a:latin typeface="Courier New" panose="02070309020205020404" pitchFamily="49" charset="0"/>
                <a:cs typeface="Courier New" panose="02070309020205020404" pitchFamily="49" charset="0"/>
              </a:rPr>
              <a:t>%&gt;%</a:t>
            </a:r>
          </a:p>
          <a:p>
            <a:r>
              <a:rPr lang="en-US" dirty="0">
                <a:cs typeface="Courier New" panose="02070309020205020404" pitchFamily="49" charset="0"/>
              </a:rPr>
              <a:t>This pipe lets you do multiple functions to the same dataset at once but you can use it even if you’re only applying a single function (I do)</a:t>
            </a:r>
          </a:p>
        </p:txBody>
      </p:sp>
    </p:spTree>
    <p:extLst>
      <p:ext uri="{BB962C8B-B14F-4D97-AF65-F5344CB8AC3E}">
        <p14:creationId xmlns:p14="http://schemas.microsoft.com/office/powerpoint/2010/main" val="3454011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1FBC-5D4E-4226-8DA9-9C0D663D22D1}"/>
              </a:ext>
            </a:extLst>
          </p:cNvPr>
          <p:cNvSpPr>
            <a:spLocks noGrp="1"/>
          </p:cNvSpPr>
          <p:nvPr>
            <p:ph type="title"/>
          </p:nvPr>
        </p:nvSpPr>
        <p:spPr/>
        <p:txBody>
          <a:bodyPr/>
          <a:lstStyle/>
          <a:p>
            <a:r>
              <a:rPr lang="en-US" dirty="0"/>
              <a:t>Filtering Data</a:t>
            </a:r>
          </a:p>
        </p:txBody>
      </p:sp>
      <p:sp>
        <p:nvSpPr>
          <p:cNvPr id="3" name="Content Placeholder 2">
            <a:extLst>
              <a:ext uri="{FF2B5EF4-FFF2-40B4-BE49-F238E27FC236}">
                <a16:creationId xmlns:a16="http://schemas.microsoft.com/office/drawing/2014/main" id="{A9D5D981-90DB-40F0-A1B2-444C0994CF48}"/>
              </a:ext>
            </a:extLst>
          </p:cNvPr>
          <p:cNvSpPr>
            <a:spLocks noGrp="1"/>
          </p:cNvSpPr>
          <p:nvPr>
            <p:ph idx="1"/>
          </p:nvPr>
        </p:nvSpPr>
        <p:spPr/>
        <p:txBody>
          <a:bodyPr/>
          <a:lstStyle/>
          <a:p>
            <a:r>
              <a:rPr lang="en-US" dirty="0"/>
              <a:t>Okay, let’s start working with the data!</a:t>
            </a:r>
          </a:p>
          <a:p>
            <a:r>
              <a:rPr lang="en-US" dirty="0"/>
              <a:t>How about we create a dataset that only contains the US sightings? </a:t>
            </a:r>
          </a:p>
          <a:p>
            <a:pPr lvl="1"/>
            <a:r>
              <a:rPr lang="en-US" dirty="0"/>
              <a:t>To do that, we need to filter</a:t>
            </a:r>
          </a:p>
        </p:txBody>
      </p:sp>
    </p:spTree>
    <p:extLst>
      <p:ext uri="{BB962C8B-B14F-4D97-AF65-F5344CB8AC3E}">
        <p14:creationId xmlns:p14="http://schemas.microsoft.com/office/powerpoint/2010/main" val="215589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B2C7-6069-48E7-B670-241671619EF0}"/>
              </a:ext>
            </a:extLst>
          </p:cNvPr>
          <p:cNvSpPr>
            <a:spLocks noGrp="1"/>
          </p:cNvSpPr>
          <p:nvPr>
            <p:ph type="title"/>
          </p:nvPr>
        </p:nvSpPr>
        <p:spPr/>
        <p:txBody>
          <a:bodyPr/>
          <a:lstStyle/>
          <a:p>
            <a:r>
              <a:rPr lang="en-US" dirty="0" err="1"/>
              <a:t>tidyverse</a:t>
            </a:r>
            <a:r>
              <a:rPr lang="en-US" dirty="0"/>
              <a:t> Code, Part 1</a:t>
            </a:r>
          </a:p>
        </p:txBody>
      </p:sp>
      <p:sp>
        <p:nvSpPr>
          <p:cNvPr id="3" name="Content Placeholder 2">
            <a:extLst>
              <a:ext uri="{FF2B5EF4-FFF2-40B4-BE49-F238E27FC236}">
                <a16:creationId xmlns:a16="http://schemas.microsoft.com/office/drawing/2014/main" id="{E8CE6AB8-03A3-4C32-855F-D82AD919A874}"/>
              </a:ext>
            </a:extLst>
          </p:cNvPr>
          <p:cNvSpPr>
            <a:spLocks noGrp="1"/>
          </p:cNvSpPr>
          <p:nvPr>
            <p:ph idx="1"/>
          </p:nvPr>
        </p:nvSpPr>
        <p:spPr/>
        <p:txBody>
          <a:bodyPr/>
          <a:lstStyle/>
          <a:p>
            <a:r>
              <a:rPr lang="en-US" dirty="0"/>
              <a:t>Much of your </a:t>
            </a:r>
            <a:r>
              <a:rPr lang="en-US" dirty="0" err="1"/>
              <a:t>tidyverse</a:t>
            </a:r>
            <a:r>
              <a:rPr lang="en-US" dirty="0"/>
              <a:t> code will start with something like this:</a:t>
            </a:r>
          </a:p>
          <a:p>
            <a:pPr marL="457200" lvl="1" indent="0">
              <a:buNone/>
            </a:pPr>
            <a:r>
              <a:rPr lang="en-US" dirty="0">
                <a:latin typeface="Courier New" panose="02070309020205020404" pitchFamily="49" charset="0"/>
                <a:cs typeface="Courier New" panose="02070309020205020404" pitchFamily="49" charset="0"/>
              </a:rPr>
              <a:t>UFOs &lt;- UFOs %&gt;%</a:t>
            </a:r>
          </a:p>
          <a:p>
            <a:endParaRPr lang="en-US" dirty="0"/>
          </a:p>
        </p:txBody>
      </p:sp>
      <p:sp>
        <p:nvSpPr>
          <p:cNvPr id="4" name="TextBox 3">
            <a:extLst>
              <a:ext uri="{FF2B5EF4-FFF2-40B4-BE49-F238E27FC236}">
                <a16:creationId xmlns:a16="http://schemas.microsoft.com/office/drawing/2014/main" id="{C7362258-6740-4651-9B59-1F4B7BC4D69B}"/>
              </a:ext>
            </a:extLst>
          </p:cNvPr>
          <p:cNvSpPr txBox="1"/>
          <p:nvPr/>
        </p:nvSpPr>
        <p:spPr>
          <a:xfrm>
            <a:off x="2243883" y="4694872"/>
            <a:ext cx="8499565" cy="1477328"/>
          </a:xfrm>
          <a:prstGeom prst="rect">
            <a:avLst/>
          </a:prstGeom>
          <a:noFill/>
        </p:spPr>
        <p:txBody>
          <a:bodyPr wrap="square" rtlCol="0">
            <a:spAutoFit/>
          </a:bodyPr>
          <a:lstStyle/>
          <a:p>
            <a:r>
              <a:rPr lang="en-US" dirty="0"/>
              <a:t>What this does is tell R to save a dataset called UFOs, using the existing dataset called UFOs, and that the code following the pipe will tell what the new version of UFOs will look like. Because the “new” dataset has the same name as the existing, it will overwrite the original version in memory. (NOTE: It will NOT change the file saved on your computer.) If you don’t want to overwrite, change the first dataset name.</a:t>
            </a:r>
          </a:p>
        </p:txBody>
      </p:sp>
    </p:spTree>
    <p:extLst>
      <p:ext uri="{BB962C8B-B14F-4D97-AF65-F5344CB8AC3E}">
        <p14:creationId xmlns:p14="http://schemas.microsoft.com/office/powerpoint/2010/main" val="2880033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4533-2599-45E3-80F7-7A32FFC8AF9C}"/>
              </a:ext>
            </a:extLst>
          </p:cNvPr>
          <p:cNvSpPr>
            <a:spLocks noGrp="1"/>
          </p:cNvSpPr>
          <p:nvPr>
            <p:ph type="title"/>
          </p:nvPr>
        </p:nvSpPr>
        <p:spPr/>
        <p:txBody>
          <a:bodyPr/>
          <a:lstStyle/>
          <a:p>
            <a:r>
              <a:rPr lang="en-US" dirty="0"/>
              <a:t>Filtering</a:t>
            </a:r>
          </a:p>
        </p:txBody>
      </p:sp>
      <p:sp>
        <p:nvSpPr>
          <p:cNvPr id="3" name="Content Placeholder 2">
            <a:extLst>
              <a:ext uri="{FF2B5EF4-FFF2-40B4-BE49-F238E27FC236}">
                <a16:creationId xmlns:a16="http://schemas.microsoft.com/office/drawing/2014/main" id="{E66DD1E8-9B2A-4FEC-9414-DF742F5442DC}"/>
              </a:ext>
            </a:extLst>
          </p:cNvPr>
          <p:cNvSpPr>
            <a:spLocks noGrp="1"/>
          </p:cNvSpPr>
          <p:nvPr>
            <p:ph idx="1"/>
          </p:nvPr>
        </p:nvSpPr>
        <p:spPr/>
        <p:txBody>
          <a:bodyPr/>
          <a:lstStyle/>
          <a:p>
            <a:r>
              <a:rPr lang="en-US" dirty="0"/>
              <a:t>The next part of the code will use the function </a:t>
            </a:r>
            <a:r>
              <a:rPr lang="en-US" dirty="0">
                <a:latin typeface="Courier New" panose="02070309020205020404" pitchFamily="49" charset="0"/>
                <a:cs typeface="Courier New" panose="02070309020205020404" pitchFamily="49" charset="0"/>
              </a:rPr>
              <a:t>filter()</a:t>
            </a:r>
          </a:p>
          <a:p>
            <a:r>
              <a:rPr lang="en-US" dirty="0">
                <a:cs typeface="Courier New" panose="02070309020205020404" pitchFamily="49" charset="0"/>
              </a:rPr>
              <a:t>Within the parentheses would go the logical test(s) to be included in the filtered dataset</a:t>
            </a:r>
          </a:p>
          <a:p>
            <a:pPr lvl="1"/>
            <a:r>
              <a:rPr lang="en-US" dirty="0">
                <a:cs typeface="Courier New" panose="02070309020205020404" pitchFamily="49" charset="0"/>
              </a:rPr>
              <a:t>For example: variable == “value” (note the double equal sign) or variable &gt; value</a:t>
            </a:r>
          </a:p>
          <a:p>
            <a:pPr lvl="1"/>
            <a:r>
              <a:rPr lang="en-US" dirty="0">
                <a:cs typeface="Courier New" panose="02070309020205020404" pitchFamily="49" charset="0"/>
              </a:rPr>
              <a:t>What would the logical test for country equal to the United States look like for our data?</a:t>
            </a:r>
          </a:p>
        </p:txBody>
      </p:sp>
    </p:spTree>
    <p:extLst>
      <p:ext uri="{BB962C8B-B14F-4D97-AF65-F5344CB8AC3E}">
        <p14:creationId xmlns:p14="http://schemas.microsoft.com/office/powerpoint/2010/main" val="4203367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19DA-6E5D-403D-8F86-22551C49D4FB}"/>
              </a:ext>
            </a:extLst>
          </p:cNvPr>
          <p:cNvSpPr>
            <a:spLocks noGrp="1"/>
          </p:cNvSpPr>
          <p:nvPr>
            <p:ph type="title"/>
          </p:nvPr>
        </p:nvSpPr>
        <p:spPr/>
        <p:txBody>
          <a:bodyPr/>
          <a:lstStyle/>
          <a:p>
            <a:r>
              <a:rPr lang="en-US" dirty="0"/>
              <a:t>Let’s Put the Two Pieces Together</a:t>
            </a:r>
          </a:p>
        </p:txBody>
      </p:sp>
      <p:sp>
        <p:nvSpPr>
          <p:cNvPr id="3" name="Content Placeholder 2">
            <a:extLst>
              <a:ext uri="{FF2B5EF4-FFF2-40B4-BE49-F238E27FC236}">
                <a16:creationId xmlns:a16="http://schemas.microsoft.com/office/drawing/2014/main" id="{9311B0EA-9733-41BF-976B-FB5F6F555D72}"/>
              </a:ext>
            </a:extLst>
          </p:cNvPr>
          <p:cNvSpPr>
            <a:spLocks noGrp="1"/>
          </p:cNvSpPr>
          <p:nvPr>
            <p:ph idx="1"/>
          </p:nvPr>
        </p:nvSpPr>
        <p:spPr/>
        <p:txBody>
          <a:bodyPr/>
          <a:lstStyle/>
          <a:p>
            <a:r>
              <a:rPr lang="en-US" dirty="0"/>
              <a:t>I don’t want to lose my complete UFO file in memory, because I may come back to it later, so I’m going to create a separate version with just US data. (This is just my preference; there’s no wrong answer, because you can always reload the UFO sightings CSV into R again.)</a:t>
            </a:r>
          </a:p>
          <a:p>
            <a:r>
              <a:rPr lang="en-US" dirty="0"/>
              <a:t>Here’s what my code would look like:</a:t>
            </a:r>
          </a:p>
          <a:p>
            <a:pPr marL="0" indent="0">
              <a:buNone/>
            </a:pPr>
            <a:r>
              <a:rPr lang="en-US" dirty="0">
                <a:latin typeface="Courier New" panose="02070309020205020404" pitchFamily="49" charset="0"/>
                <a:cs typeface="Courier New" panose="02070309020205020404" pitchFamily="49" charset="0"/>
              </a:rPr>
              <a:t>US_UFO &lt;- UFOs %&gt;%</a:t>
            </a:r>
          </a:p>
          <a:p>
            <a:pPr marL="0" indent="0">
              <a:buNone/>
            </a:pPr>
            <a:r>
              <a:rPr lang="en-US" dirty="0">
                <a:latin typeface="Courier New" panose="02070309020205020404" pitchFamily="49" charset="0"/>
                <a:cs typeface="Courier New" panose="02070309020205020404" pitchFamily="49" charset="0"/>
              </a:rPr>
              <a:t>  filter(country == "us")</a:t>
            </a:r>
          </a:p>
        </p:txBody>
      </p:sp>
    </p:spTree>
    <p:extLst>
      <p:ext uri="{BB962C8B-B14F-4D97-AF65-F5344CB8AC3E}">
        <p14:creationId xmlns:p14="http://schemas.microsoft.com/office/powerpoint/2010/main" val="2109515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DF6D-5427-48EB-9E89-23F8E34EE4A1}"/>
              </a:ext>
            </a:extLst>
          </p:cNvPr>
          <p:cNvSpPr>
            <a:spLocks noGrp="1"/>
          </p:cNvSpPr>
          <p:nvPr>
            <p:ph type="title"/>
          </p:nvPr>
        </p:nvSpPr>
        <p:spPr/>
        <p:txBody>
          <a:bodyPr/>
          <a:lstStyle/>
          <a:p>
            <a:r>
              <a:rPr lang="en-US" dirty="0"/>
              <a:t>Filtering Exercise</a:t>
            </a:r>
          </a:p>
        </p:txBody>
      </p:sp>
      <p:sp>
        <p:nvSpPr>
          <p:cNvPr id="3" name="Content Placeholder 2">
            <a:extLst>
              <a:ext uri="{FF2B5EF4-FFF2-40B4-BE49-F238E27FC236}">
                <a16:creationId xmlns:a16="http://schemas.microsoft.com/office/drawing/2014/main" id="{027B9BAA-B141-4F79-AE47-2C2692254CE2}"/>
              </a:ext>
            </a:extLst>
          </p:cNvPr>
          <p:cNvSpPr>
            <a:spLocks noGrp="1"/>
          </p:cNvSpPr>
          <p:nvPr>
            <p:ph idx="1"/>
          </p:nvPr>
        </p:nvSpPr>
        <p:spPr/>
        <p:txBody>
          <a:bodyPr/>
          <a:lstStyle/>
          <a:p>
            <a:r>
              <a:rPr lang="en-US" dirty="0"/>
              <a:t>You can include more than one logical test, with &amp; (for “and”) or | (for “or”). Each logical test should include the variable name and test value. For example, if we wanted both US and Canada sightings:</a:t>
            </a:r>
          </a:p>
          <a:p>
            <a:pPr marL="457200" lvl="1" indent="0">
              <a:buNone/>
            </a:pPr>
            <a:r>
              <a:rPr lang="en-US" dirty="0">
                <a:latin typeface="Courier New" panose="02070309020205020404" pitchFamily="49" charset="0"/>
                <a:cs typeface="Courier New" panose="02070309020205020404" pitchFamily="49" charset="0"/>
              </a:rPr>
              <a:t>filter(country == “us” | country == “ca”)</a:t>
            </a:r>
          </a:p>
          <a:p>
            <a:r>
              <a:rPr lang="en-US" dirty="0">
                <a:cs typeface="Courier New" panose="02070309020205020404" pitchFamily="49" charset="0"/>
              </a:rPr>
              <a:t>What would my code look like if I wanted a dataset, based on the complete UFO dataset, containing sightings with shape “light” that had a duration of at least 3 minutes? How many cases will that give me? </a:t>
            </a:r>
          </a:p>
          <a:p>
            <a:endParaRPr lang="en-US" dirty="0"/>
          </a:p>
        </p:txBody>
      </p:sp>
    </p:spTree>
    <p:extLst>
      <p:ext uri="{BB962C8B-B14F-4D97-AF65-F5344CB8AC3E}">
        <p14:creationId xmlns:p14="http://schemas.microsoft.com/office/powerpoint/2010/main" val="71384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6702-EB44-47DD-8D1B-2E45911904F0}"/>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C1AC3CBA-D0EB-49D9-A2C2-822999CDCC7D}"/>
              </a:ext>
            </a:extLst>
          </p:cNvPr>
          <p:cNvSpPr>
            <a:spLocks noGrp="1"/>
          </p:cNvSpPr>
          <p:nvPr>
            <p:ph idx="1"/>
          </p:nvPr>
        </p:nvSpPr>
        <p:spPr/>
        <p:txBody>
          <a:bodyPr>
            <a:normAutofit lnSpcReduction="10000"/>
          </a:bodyPr>
          <a:lstStyle/>
          <a:p>
            <a:r>
              <a:rPr lang="en-US" dirty="0"/>
              <a:t>Download R (</a:t>
            </a:r>
            <a:r>
              <a:rPr lang="en-US" dirty="0">
                <a:hlinkClick r:id="rId2"/>
              </a:rPr>
              <a:t>https://cran.r-project.org/</a:t>
            </a:r>
            <a:r>
              <a:rPr lang="en-US" dirty="0"/>
              <a:t>)</a:t>
            </a:r>
          </a:p>
          <a:p>
            <a:pPr lvl="1"/>
            <a:r>
              <a:rPr lang="en-US" dirty="0"/>
              <a:t>Click Download R for [your operating system] then select </a:t>
            </a:r>
            <a:r>
              <a:rPr lang="en-US" b="1" dirty="0"/>
              <a:t>base</a:t>
            </a:r>
          </a:p>
          <a:p>
            <a:r>
              <a:rPr lang="en-US" dirty="0"/>
              <a:t>Download RStudio (</a:t>
            </a:r>
            <a:r>
              <a:rPr lang="en-US" dirty="0">
                <a:hlinkClick r:id="rId3"/>
              </a:rPr>
              <a:t>https://rstudio.com/products/rstudio/download/#download</a:t>
            </a:r>
            <a:r>
              <a:rPr lang="en-US" dirty="0"/>
              <a:t>)</a:t>
            </a:r>
          </a:p>
          <a:p>
            <a:pPr lvl="1"/>
            <a:r>
              <a:rPr lang="en-US" dirty="0"/>
              <a:t>Select the version for your operating system</a:t>
            </a:r>
          </a:p>
          <a:p>
            <a:r>
              <a:rPr lang="en-US" dirty="0"/>
              <a:t>Install R </a:t>
            </a:r>
            <a:r>
              <a:rPr lang="en-US" u="sng" dirty="0"/>
              <a:t>then</a:t>
            </a:r>
            <a:r>
              <a:rPr lang="en-US" dirty="0"/>
              <a:t> </a:t>
            </a:r>
            <a:r>
              <a:rPr lang="en-US" dirty="0" err="1"/>
              <a:t>Rstudio</a:t>
            </a:r>
            <a:endParaRPr lang="en-US" dirty="0"/>
          </a:p>
          <a:p>
            <a:r>
              <a:rPr lang="en-US" dirty="0"/>
              <a:t>Now – open RStudio and you’ll see this…</a:t>
            </a:r>
          </a:p>
        </p:txBody>
      </p:sp>
    </p:spTree>
    <p:extLst>
      <p:ext uri="{BB962C8B-B14F-4D97-AF65-F5344CB8AC3E}">
        <p14:creationId xmlns:p14="http://schemas.microsoft.com/office/powerpoint/2010/main" val="1797597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93B3-5F73-4611-B953-C408F39D0EA3}"/>
              </a:ext>
            </a:extLst>
          </p:cNvPr>
          <p:cNvSpPr>
            <a:spLocks noGrp="1"/>
          </p:cNvSpPr>
          <p:nvPr>
            <p:ph type="title"/>
          </p:nvPr>
        </p:nvSpPr>
        <p:spPr/>
        <p:txBody>
          <a:bodyPr/>
          <a:lstStyle/>
          <a:p>
            <a:r>
              <a:rPr lang="en-US" dirty="0"/>
              <a:t>My Code</a:t>
            </a:r>
          </a:p>
        </p:txBody>
      </p:sp>
      <p:sp>
        <p:nvSpPr>
          <p:cNvPr id="3" name="Content Placeholder 2">
            <a:extLst>
              <a:ext uri="{FF2B5EF4-FFF2-40B4-BE49-F238E27FC236}">
                <a16:creationId xmlns:a16="http://schemas.microsoft.com/office/drawing/2014/main" id="{BDE6F245-2A2E-42CC-BC52-17DC57F80B54}"/>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UFOs1 &lt;- UFOs %&gt;% </a:t>
            </a:r>
          </a:p>
          <a:p>
            <a:pPr marL="0" indent="0">
              <a:buNone/>
            </a:pPr>
            <a:r>
              <a:rPr lang="en-US" dirty="0">
                <a:latin typeface="Courier New" panose="02070309020205020404" pitchFamily="49" charset="0"/>
                <a:cs typeface="Courier New" panose="02070309020205020404" pitchFamily="49" charset="0"/>
              </a:rPr>
              <a:t>	filter(shape == "light" &amp; `duration (seconds)` &gt;= 	180)</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cs typeface="Courier New" panose="02070309020205020404" pitchFamily="49" charset="0"/>
              </a:rPr>
              <a:t>This gives me a dataset with 9,160 cases</a:t>
            </a:r>
          </a:p>
        </p:txBody>
      </p:sp>
    </p:spTree>
    <p:extLst>
      <p:ext uri="{BB962C8B-B14F-4D97-AF65-F5344CB8AC3E}">
        <p14:creationId xmlns:p14="http://schemas.microsoft.com/office/powerpoint/2010/main" val="2200652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2F76-165E-4F14-9CAA-34E5314E022D}"/>
              </a:ext>
            </a:extLst>
          </p:cNvPr>
          <p:cNvSpPr>
            <a:spLocks noGrp="1"/>
          </p:cNvSpPr>
          <p:nvPr>
            <p:ph type="title"/>
          </p:nvPr>
        </p:nvSpPr>
        <p:spPr/>
        <p:txBody>
          <a:bodyPr/>
          <a:lstStyle/>
          <a:p>
            <a:r>
              <a:rPr lang="en-US" dirty="0"/>
              <a:t>Creating and Changing Variables</a:t>
            </a:r>
          </a:p>
        </p:txBody>
      </p:sp>
      <p:sp>
        <p:nvSpPr>
          <p:cNvPr id="3" name="Content Placeholder 2">
            <a:extLst>
              <a:ext uri="{FF2B5EF4-FFF2-40B4-BE49-F238E27FC236}">
                <a16:creationId xmlns:a16="http://schemas.microsoft.com/office/drawing/2014/main" id="{18A890CD-2EAB-4572-9D92-6BF2D21016DD}"/>
              </a:ext>
            </a:extLst>
          </p:cNvPr>
          <p:cNvSpPr>
            <a:spLocks noGrp="1"/>
          </p:cNvSpPr>
          <p:nvPr>
            <p:ph idx="1"/>
          </p:nvPr>
        </p:nvSpPr>
        <p:spPr/>
        <p:txBody>
          <a:bodyPr/>
          <a:lstStyle/>
          <a:p>
            <a:r>
              <a:rPr lang="en-US" dirty="0"/>
              <a:t>The </a:t>
            </a:r>
            <a:r>
              <a:rPr lang="en-US" dirty="0" err="1"/>
              <a:t>tidyverse</a:t>
            </a:r>
            <a:r>
              <a:rPr lang="en-US" dirty="0"/>
              <a:t> function to create or change variables is </a:t>
            </a:r>
            <a:r>
              <a:rPr lang="en-US" dirty="0">
                <a:latin typeface="Courier New" panose="02070309020205020404" pitchFamily="49" charset="0"/>
                <a:cs typeface="Courier New" panose="02070309020205020404" pitchFamily="49" charset="0"/>
              </a:rPr>
              <a:t>mutate</a:t>
            </a:r>
          </a:p>
          <a:p>
            <a:r>
              <a:rPr lang="en-US" dirty="0">
                <a:cs typeface="Courier New" panose="02070309020205020404" pitchFamily="49" charset="0"/>
              </a:rPr>
              <a:t>Let’s create a variable for duration of the event in minutes (and let’s call it “minutes”)</a:t>
            </a:r>
          </a:p>
          <a:p>
            <a:pPr lvl="1"/>
            <a:r>
              <a:rPr lang="en-US" dirty="0">
                <a:cs typeface="Courier New" panose="02070309020205020404" pitchFamily="49" charset="0"/>
              </a:rPr>
              <a:t>Before writing code, think about what variable we’d need and what math that would involve</a:t>
            </a:r>
          </a:p>
        </p:txBody>
      </p:sp>
    </p:spTree>
    <p:extLst>
      <p:ext uri="{BB962C8B-B14F-4D97-AF65-F5344CB8AC3E}">
        <p14:creationId xmlns:p14="http://schemas.microsoft.com/office/powerpoint/2010/main" val="1495365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9A-1E3F-4A26-93DF-F3D4050F6E54}"/>
              </a:ext>
            </a:extLst>
          </p:cNvPr>
          <p:cNvSpPr>
            <a:spLocks noGrp="1"/>
          </p:cNvSpPr>
          <p:nvPr>
            <p:ph type="title"/>
          </p:nvPr>
        </p:nvSpPr>
        <p:spPr/>
        <p:txBody>
          <a:bodyPr/>
          <a:lstStyle/>
          <a:p>
            <a:r>
              <a:rPr lang="en-US" dirty="0"/>
              <a:t>Creating and Changing Variables</a:t>
            </a:r>
          </a:p>
        </p:txBody>
      </p:sp>
      <p:sp>
        <p:nvSpPr>
          <p:cNvPr id="3" name="Content Placeholder 2">
            <a:extLst>
              <a:ext uri="{FF2B5EF4-FFF2-40B4-BE49-F238E27FC236}">
                <a16:creationId xmlns:a16="http://schemas.microsoft.com/office/drawing/2014/main" id="{F53D669B-0244-4593-83E5-2C292D0B2647}"/>
              </a:ext>
            </a:extLst>
          </p:cNvPr>
          <p:cNvSpPr>
            <a:spLocks noGrp="1"/>
          </p:cNvSpPr>
          <p:nvPr>
            <p:ph idx="1"/>
          </p:nvPr>
        </p:nvSpPr>
        <p:spPr/>
        <p:txBody>
          <a:bodyPr/>
          <a:lstStyle/>
          <a:p>
            <a:r>
              <a:rPr lang="en-US" dirty="0"/>
              <a:t>It would look like this:</a:t>
            </a:r>
          </a:p>
          <a:p>
            <a:pPr lvl="1"/>
            <a:r>
              <a:rPr lang="en-US" dirty="0"/>
              <a:t>minutes = `duration (seconds)`/60</a:t>
            </a:r>
          </a:p>
          <a:p>
            <a:r>
              <a:rPr lang="en-US" dirty="0"/>
              <a:t>Now put that equation within the parentheses of mutate()</a:t>
            </a:r>
          </a:p>
          <a:p>
            <a:r>
              <a:rPr lang="en-US" dirty="0"/>
              <a:t>Finally, put the “Part 1” code before it</a:t>
            </a:r>
          </a:p>
        </p:txBody>
      </p:sp>
    </p:spTree>
    <p:extLst>
      <p:ext uri="{BB962C8B-B14F-4D97-AF65-F5344CB8AC3E}">
        <p14:creationId xmlns:p14="http://schemas.microsoft.com/office/powerpoint/2010/main" val="2271285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FCF99-9E2C-4A7F-8B8E-B527E3621EED}"/>
              </a:ext>
            </a:extLst>
          </p:cNvPr>
          <p:cNvSpPr>
            <a:spLocks noGrp="1"/>
          </p:cNvSpPr>
          <p:nvPr>
            <p:ph type="title"/>
          </p:nvPr>
        </p:nvSpPr>
        <p:spPr/>
        <p:txBody>
          <a:bodyPr/>
          <a:lstStyle/>
          <a:p>
            <a:r>
              <a:rPr lang="en-US" dirty="0"/>
              <a:t>My Code</a:t>
            </a:r>
          </a:p>
        </p:txBody>
      </p:sp>
      <p:sp>
        <p:nvSpPr>
          <p:cNvPr id="3" name="Content Placeholder 2">
            <a:extLst>
              <a:ext uri="{FF2B5EF4-FFF2-40B4-BE49-F238E27FC236}">
                <a16:creationId xmlns:a16="http://schemas.microsoft.com/office/drawing/2014/main" id="{0B578735-74D3-4C25-8A84-9BBCDBF091BE}"/>
              </a:ext>
            </a:extLst>
          </p:cNvPr>
          <p:cNvSpPr>
            <a:spLocks noGrp="1"/>
          </p:cNvSpPr>
          <p:nvPr>
            <p:ph idx="1"/>
          </p:nvPr>
        </p:nvSpPr>
        <p:spPr/>
        <p:txBody>
          <a:bodyPr/>
          <a:lstStyle/>
          <a:p>
            <a:pPr marL="0" indent="0">
              <a:buNone/>
            </a:pPr>
            <a:r>
              <a:rPr lang="fr-FR" dirty="0" err="1">
                <a:latin typeface="Courier New" panose="02070309020205020404" pitchFamily="49" charset="0"/>
                <a:cs typeface="Courier New" panose="02070309020205020404" pitchFamily="49" charset="0"/>
              </a:rPr>
              <a:t>UFOs</a:t>
            </a:r>
            <a:r>
              <a:rPr lang="fr-FR" dirty="0">
                <a:latin typeface="Courier New" panose="02070309020205020404" pitchFamily="49" charset="0"/>
                <a:cs typeface="Courier New" panose="02070309020205020404" pitchFamily="49" charset="0"/>
              </a:rPr>
              <a:t> &lt;- </a:t>
            </a:r>
            <a:r>
              <a:rPr lang="fr-FR" dirty="0" err="1">
                <a:latin typeface="Courier New" panose="02070309020205020404" pitchFamily="49" charset="0"/>
                <a:cs typeface="Courier New" panose="02070309020205020404" pitchFamily="49" charset="0"/>
              </a:rPr>
              <a:t>UFOs</a:t>
            </a:r>
            <a:r>
              <a:rPr lang="fr-FR" dirty="0">
                <a:latin typeface="Courier New" panose="02070309020205020404" pitchFamily="49" charset="0"/>
                <a:cs typeface="Courier New" panose="02070309020205020404" pitchFamily="49" charset="0"/>
              </a:rPr>
              <a:t> %&gt;%</a:t>
            </a:r>
          </a:p>
          <a:p>
            <a:pPr marL="0" indent="0">
              <a:buNone/>
            </a:pP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mutate</a:t>
            </a:r>
            <a:r>
              <a:rPr lang="fr-FR" dirty="0">
                <a:latin typeface="Courier New" panose="02070309020205020404" pitchFamily="49" charset="0"/>
                <a:cs typeface="Courier New" panose="02070309020205020404" pitchFamily="49" charset="0"/>
              </a:rPr>
              <a:t>(minutes = `duration (seconds)`/60)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3525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43CE-9561-4B5C-8F61-37468878EEC6}"/>
              </a:ext>
            </a:extLst>
          </p:cNvPr>
          <p:cNvSpPr>
            <a:spLocks noGrp="1"/>
          </p:cNvSpPr>
          <p:nvPr>
            <p:ph type="title"/>
          </p:nvPr>
        </p:nvSpPr>
        <p:spPr/>
        <p:txBody>
          <a:bodyPr/>
          <a:lstStyle/>
          <a:p>
            <a:r>
              <a:rPr lang="en-US" dirty="0"/>
              <a:t>Visualizing Data</a:t>
            </a:r>
          </a:p>
        </p:txBody>
      </p:sp>
      <p:sp>
        <p:nvSpPr>
          <p:cNvPr id="3" name="Content Placeholder 2">
            <a:extLst>
              <a:ext uri="{FF2B5EF4-FFF2-40B4-BE49-F238E27FC236}">
                <a16:creationId xmlns:a16="http://schemas.microsoft.com/office/drawing/2014/main" id="{E69E00FE-0AA7-4FCC-A756-3F79E41256A5}"/>
              </a:ext>
            </a:extLst>
          </p:cNvPr>
          <p:cNvSpPr>
            <a:spLocks noGrp="1"/>
          </p:cNvSpPr>
          <p:nvPr>
            <p:ph idx="1"/>
          </p:nvPr>
        </p:nvSpPr>
        <p:spPr/>
        <p:txBody>
          <a:bodyPr/>
          <a:lstStyle/>
          <a:p>
            <a:r>
              <a:rPr lang="en-US" dirty="0"/>
              <a:t>The </a:t>
            </a:r>
            <a:r>
              <a:rPr lang="en-US" dirty="0" err="1"/>
              <a:t>tidyverse</a:t>
            </a:r>
            <a:r>
              <a:rPr lang="en-US" dirty="0"/>
              <a:t> package that helps with visualizing data is ggplot2</a:t>
            </a:r>
          </a:p>
          <a:p>
            <a:pPr lvl="1"/>
            <a:r>
              <a:rPr lang="en-US" dirty="0"/>
              <a:t>The “gg” stands for “grammar of graphics”</a:t>
            </a:r>
          </a:p>
          <a:p>
            <a:pPr lvl="1"/>
            <a:r>
              <a:rPr lang="en-US" dirty="0"/>
              <a:t>When you create a plot with </a:t>
            </a:r>
            <a:r>
              <a:rPr lang="en-US" dirty="0" err="1"/>
              <a:t>tidyverse</a:t>
            </a:r>
            <a:r>
              <a:rPr lang="en-US" dirty="0"/>
              <a:t>, it’s called a “</a:t>
            </a:r>
            <a:r>
              <a:rPr lang="en-US" dirty="0" err="1"/>
              <a:t>ggplot</a:t>
            </a:r>
            <a:r>
              <a:rPr lang="en-US" dirty="0"/>
              <a:t>” (and this is the function you start with)</a:t>
            </a:r>
          </a:p>
        </p:txBody>
      </p:sp>
    </p:spTree>
    <p:extLst>
      <p:ext uri="{BB962C8B-B14F-4D97-AF65-F5344CB8AC3E}">
        <p14:creationId xmlns:p14="http://schemas.microsoft.com/office/powerpoint/2010/main" val="1871755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A1C4-4684-45FD-91D0-F2406FD163C5}"/>
              </a:ext>
            </a:extLst>
          </p:cNvPr>
          <p:cNvSpPr>
            <a:spLocks noGrp="1"/>
          </p:cNvSpPr>
          <p:nvPr>
            <p:ph type="title"/>
          </p:nvPr>
        </p:nvSpPr>
        <p:spPr/>
        <p:txBody>
          <a:bodyPr/>
          <a:lstStyle/>
          <a:p>
            <a:r>
              <a:rPr lang="en-US" dirty="0"/>
              <a:t>A Slight Change to Part 1</a:t>
            </a:r>
          </a:p>
        </p:txBody>
      </p:sp>
      <p:sp>
        <p:nvSpPr>
          <p:cNvPr id="3" name="Content Placeholder 2">
            <a:extLst>
              <a:ext uri="{FF2B5EF4-FFF2-40B4-BE49-F238E27FC236}">
                <a16:creationId xmlns:a16="http://schemas.microsoft.com/office/drawing/2014/main" id="{F3C54F23-A6CC-4465-989D-C8DB16199C0E}"/>
              </a:ext>
            </a:extLst>
          </p:cNvPr>
          <p:cNvSpPr>
            <a:spLocks noGrp="1"/>
          </p:cNvSpPr>
          <p:nvPr>
            <p:ph idx="1"/>
          </p:nvPr>
        </p:nvSpPr>
        <p:spPr/>
        <p:txBody>
          <a:bodyPr/>
          <a:lstStyle/>
          <a:p>
            <a:r>
              <a:rPr lang="en-US" dirty="0"/>
              <a:t>You don’t have to create/alter a dataset in Part 1</a:t>
            </a:r>
          </a:p>
          <a:p>
            <a:r>
              <a:rPr lang="en-US" dirty="0"/>
              <a:t>Instead, you can simply reference the dataset you want to use, followed by the main pipe</a:t>
            </a:r>
          </a:p>
          <a:p>
            <a:pPr marL="457200" lvl="1" indent="0">
              <a:buNone/>
            </a:pPr>
            <a:r>
              <a:rPr lang="en-US" dirty="0">
                <a:latin typeface="Courier New" panose="02070309020205020404" pitchFamily="49" charset="0"/>
                <a:cs typeface="Courier New" panose="02070309020205020404" pitchFamily="49" charset="0"/>
              </a:rPr>
              <a:t>UFOs %&gt;%</a:t>
            </a:r>
          </a:p>
          <a:p>
            <a:r>
              <a:rPr lang="en-US" dirty="0">
                <a:cs typeface="Courier New" panose="02070309020205020404" pitchFamily="49" charset="0"/>
              </a:rPr>
              <a:t>I use this form when visualizing data</a:t>
            </a:r>
          </a:p>
        </p:txBody>
      </p:sp>
    </p:spTree>
    <p:extLst>
      <p:ext uri="{BB962C8B-B14F-4D97-AF65-F5344CB8AC3E}">
        <p14:creationId xmlns:p14="http://schemas.microsoft.com/office/powerpoint/2010/main" val="2344015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CA15-F7A5-4781-94A4-88E2AEBAD2EB}"/>
              </a:ext>
            </a:extLst>
          </p:cNvPr>
          <p:cNvSpPr>
            <a:spLocks noGrp="1"/>
          </p:cNvSpPr>
          <p:nvPr>
            <p:ph type="title"/>
          </p:nvPr>
        </p:nvSpPr>
        <p:spPr/>
        <p:txBody>
          <a:bodyPr/>
          <a:lstStyle/>
          <a:p>
            <a:r>
              <a:rPr lang="en-US" dirty="0" err="1"/>
              <a:t>ggplot</a:t>
            </a:r>
            <a:r>
              <a:rPr lang="en-US" dirty="0"/>
              <a:t> Code – Breaking It Down</a:t>
            </a:r>
          </a:p>
        </p:txBody>
      </p:sp>
      <p:sp>
        <p:nvSpPr>
          <p:cNvPr id="3" name="Content Placeholder 2">
            <a:extLst>
              <a:ext uri="{FF2B5EF4-FFF2-40B4-BE49-F238E27FC236}">
                <a16:creationId xmlns:a16="http://schemas.microsoft.com/office/drawing/2014/main" id="{196A19AC-8A31-48FC-A08A-32FCF3784609}"/>
              </a:ext>
            </a:extLst>
          </p:cNvPr>
          <p:cNvSpPr>
            <a:spLocks noGrp="1"/>
          </p:cNvSpPr>
          <p:nvPr>
            <p:ph idx="1"/>
          </p:nvPr>
        </p:nvSpPr>
        <p:spPr/>
        <p:txBody>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(variable1,variable2))</a:t>
            </a:r>
          </a:p>
        </p:txBody>
      </p:sp>
      <p:cxnSp>
        <p:nvCxnSpPr>
          <p:cNvPr id="5" name="Straight Arrow Connector 4">
            <a:extLst>
              <a:ext uri="{FF2B5EF4-FFF2-40B4-BE49-F238E27FC236}">
                <a16:creationId xmlns:a16="http://schemas.microsoft.com/office/drawing/2014/main" id="{3FF33AAE-68C6-4B5D-B475-85547613F09A}"/>
              </a:ext>
            </a:extLst>
          </p:cNvPr>
          <p:cNvCxnSpPr/>
          <p:nvPr/>
        </p:nvCxnSpPr>
        <p:spPr>
          <a:xfrm flipH="1">
            <a:off x="3179298" y="3429000"/>
            <a:ext cx="717453" cy="69283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258AB4-81A2-44D7-B703-A9DE957E944A}"/>
              </a:ext>
            </a:extLst>
          </p:cNvPr>
          <p:cNvSpPr txBox="1"/>
          <p:nvPr/>
        </p:nvSpPr>
        <p:spPr>
          <a:xfrm>
            <a:off x="3896751" y="3165231"/>
            <a:ext cx="3629464" cy="646331"/>
          </a:xfrm>
          <a:prstGeom prst="rect">
            <a:avLst/>
          </a:prstGeom>
          <a:noFill/>
        </p:spPr>
        <p:txBody>
          <a:bodyPr wrap="square" rtlCol="0">
            <a:spAutoFit/>
          </a:bodyPr>
          <a:lstStyle/>
          <a:p>
            <a:r>
              <a:rPr lang="en-US" dirty="0"/>
              <a:t>Short for “aesthetics” – which are the variable(s) that go into the plot</a:t>
            </a:r>
          </a:p>
        </p:txBody>
      </p:sp>
    </p:spTree>
    <p:extLst>
      <p:ext uri="{BB962C8B-B14F-4D97-AF65-F5344CB8AC3E}">
        <p14:creationId xmlns:p14="http://schemas.microsoft.com/office/powerpoint/2010/main" val="2060833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CA15-F7A5-4781-94A4-88E2AEBAD2EB}"/>
              </a:ext>
            </a:extLst>
          </p:cNvPr>
          <p:cNvSpPr>
            <a:spLocks noGrp="1"/>
          </p:cNvSpPr>
          <p:nvPr>
            <p:ph type="title"/>
          </p:nvPr>
        </p:nvSpPr>
        <p:spPr/>
        <p:txBody>
          <a:bodyPr/>
          <a:lstStyle/>
          <a:p>
            <a:r>
              <a:rPr lang="en-US" dirty="0" err="1"/>
              <a:t>ggplot</a:t>
            </a:r>
            <a:r>
              <a:rPr lang="en-US" dirty="0"/>
              <a:t> Code – Breaking It Down</a:t>
            </a:r>
          </a:p>
        </p:txBody>
      </p:sp>
      <p:sp>
        <p:nvSpPr>
          <p:cNvPr id="3" name="Content Placeholder 2">
            <a:extLst>
              <a:ext uri="{FF2B5EF4-FFF2-40B4-BE49-F238E27FC236}">
                <a16:creationId xmlns:a16="http://schemas.microsoft.com/office/drawing/2014/main" id="{196A19AC-8A31-48FC-A08A-32FCF3784609}"/>
              </a:ext>
            </a:extLst>
          </p:cNvPr>
          <p:cNvSpPr>
            <a:spLocks noGrp="1"/>
          </p:cNvSpPr>
          <p:nvPr>
            <p:ph idx="1"/>
          </p:nvPr>
        </p:nvSpPr>
        <p:spPr/>
        <p:txBody>
          <a:bodyPr/>
          <a:lstStyle/>
          <a:p>
            <a:pPr marL="0" indent="0">
              <a:buNone/>
            </a:pPr>
            <a:r>
              <a:rPr lang="en-US" dirty="0" err="1">
                <a:latin typeface="Courier New" panose="02070309020205020404" pitchFamily="49" charset="0"/>
                <a:cs typeface="Courier New" panose="02070309020205020404" pitchFamily="49" charset="0"/>
              </a:rPr>
              <a:t>ggplot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aes</a:t>
            </a:r>
            <a:r>
              <a:rPr lang="en-US" dirty="0">
                <a:latin typeface="Courier New" panose="02070309020205020404" pitchFamily="49" charset="0"/>
                <a:cs typeface="Courier New" panose="02070309020205020404" pitchFamily="49" charset="0"/>
              </a:rPr>
              <a:t>(variable1,variable2))</a:t>
            </a:r>
          </a:p>
        </p:txBody>
      </p:sp>
      <p:cxnSp>
        <p:nvCxnSpPr>
          <p:cNvPr id="5" name="Straight Arrow Connector 4">
            <a:extLst>
              <a:ext uri="{FF2B5EF4-FFF2-40B4-BE49-F238E27FC236}">
                <a16:creationId xmlns:a16="http://schemas.microsoft.com/office/drawing/2014/main" id="{3FF33AAE-68C6-4B5D-B475-85547613F09A}"/>
              </a:ext>
            </a:extLst>
          </p:cNvPr>
          <p:cNvCxnSpPr/>
          <p:nvPr/>
        </p:nvCxnSpPr>
        <p:spPr>
          <a:xfrm flipH="1">
            <a:off x="5216938" y="3475306"/>
            <a:ext cx="717453" cy="69283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258AB4-81A2-44D7-B703-A9DE957E944A}"/>
              </a:ext>
            </a:extLst>
          </p:cNvPr>
          <p:cNvSpPr txBox="1"/>
          <p:nvPr/>
        </p:nvSpPr>
        <p:spPr>
          <a:xfrm>
            <a:off x="5885155" y="3105834"/>
            <a:ext cx="3629464" cy="646331"/>
          </a:xfrm>
          <a:prstGeom prst="rect">
            <a:avLst/>
          </a:prstGeom>
          <a:noFill/>
        </p:spPr>
        <p:txBody>
          <a:bodyPr wrap="square" rtlCol="0">
            <a:spAutoFit/>
          </a:bodyPr>
          <a:lstStyle/>
          <a:p>
            <a:r>
              <a:rPr lang="en-US" dirty="0"/>
              <a:t>Your </a:t>
            </a:r>
            <a:r>
              <a:rPr lang="en-US" dirty="0" err="1"/>
              <a:t>ggplot</a:t>
            </a:r>
            <a:r>
              <a:rPr lang="en-US" dirty="0"/>
              <a:t> requires at least one variable</a:t>
            </a:r>
          </a:p>
        </p:txBody>
      </p:sp>
    </p:spTree>
    <p:extLst>
      <p:ext uri="{BB962C8B-B14F-4D97-AF65-F5344CB8AC3E}">
        <p14:creationId xmlns:p14="http://schemas.microsoft.com/office/powerpoint/2010/main" val="746280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CA15-F7A5-4781-94A4-88E2AEBAD2EB}"/>
              </a:ext>
            </a:extLst>
          </p:cNvPr>
          <p:cNvSpPr>
            <a:spLocks noGrp="1"/>
          </p:cNvSpPr>
          <p:nvPr>
            <p:ph type="title"/>
          </p:nvPr>
        </p:nvSpPr>
        <p:spPr/>
        <p:txBody>
          <a:bodyPr/>
          <a:lstStyle/>
          <a:p>
            <a:r>
              <a:rPr lang="en-US" dirty="0" err="1"/>
              <a:t>ggplot</a:t>
            </a:r>
            <a:r>
              <a:rPr lang="en-US" dirty="0"/>
              <a:t> Code – Breaking It Down</a:t>
            </a:r>
          </a:p>
        </p:txBody>
      </p:sp>
      <p:sp>
        <p:nvSpPr>
          <p:cNvPr id="3" name="Content Placeholder 2">
            <a:extLst>
              <a:ext uri="{FF2B5EF4-FFF2-40B4-BE49-F238E27FC236}">
                <a16:creationId xmlns:a16="http://schemas.microsoft.com/office/drawing/2014/main" id="{196A19AC-8A31-48FC-A08A-32FCF3784609}"/>
              </a:ext>
            </a:extLst>
          </p:cNvPr>
          <p:cNvSpPr>
            <a:spLocks noGrp="1"/>
          </p:cNvSpPr>
          <p:nvPr>
            <p:ph idx="1"/>
          </p:nvPr>
        </p:nvSpPr>
        <p:spPr/>
        <p:txBody>
          <a:bodyPr/>
          <a:lstStyle/>
          <a:p>
            <a:r>
              <a:rPr lang="en-US" dirty="0">
                <a:cs typeface="Courier New" panose="02070309020205020404" pitchFamily="49" charset="0"/>
              </a:rPr>
              <a:t>After the </a:t>
            </a:r>
            <a:r>
              <a:rPr lang="en-US" dirty="0" err="1">
                <a:cs typeface="Courier New" panose="02070309020205020404" pitchFamily="49" charset="0"/>
              </a:rPr>
              <a:t>ggplot</a:t>
            </a:r>
            <a:r>
              <a:rPr lang="en-US" dirty="0">
                <a:cs typeface="Courier New" panose="02070309020205020404" pitchFamily="49" charset="0"/>
              </a:rPr>
              <a:t> function and aesthetics, add a + sign</a:t>
            </a:r>
          </a:p>
          <a:p>
            <a:r>
              <a:rPr lang="en-US" dirty="0">
                <a:cs typeface="Courier New" panose="02070309020205020404" pitchFamily="49" charset="0"/>
              </a:rPr>
              <a:t>After the +, we need to tell R what kind of plot to create with a “</a:t>
            </a:r>
            <a:r>
              <a:rPr lang="en-US" dirty="0" err="1">
                <a:cs typeface="Courier New" panose="02070309020205020404" pitchFamily="49" charset="0"/>
              </a:rPr>
              <a:t>geom</a:t>
            </a:r>
            <a:r>
              <a:rPr lang="en-US" dirty="0">
                <a:cs typeface="Courier New" panose="02070309020205020404" pitchFamily="49" charset="0"/>
              </a:rPr>
              <a:t>_” function</a:t>
            </a:r>
          </a:p>
        </p:txBody>
      </p:sp>
    </p:spTree>
    <p:extLst>
      <p:ext uri="{BB962C8B-B14F-4D97-AF65-F5344CB8AC3E}">
        <p14:creationId xmlns:p14="http://schemas.microsoft.com/office/powerpoint/2010/main" val="1272293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5CF5-3BF4-4AA1-8FE0-BC9928B7ED39}"/>
              </a:ext>
            </a:extLst>
          </p:cNvPr>
          <p:cNvSpPr>
            <a:spLocks noGrp="1"/>
          </p:cNvSpPr>
          <p:nvPr>
            <p:ph type="title"/>
          </p:nvPr>
        </p:nvSpPr>
        <p:spPr/>
        <p:txBody>
          <a:bodyPr/>
          <a:lstStyle/>
          <a:p>
            <a:r>
              <a:rPr lang="en-US" dirty="0"/>
              <a:t>Some Useful “</a:t>
            </a:r>
            <a:r>
              <a:rPr lang="en-US" dirty="0" err="1"/>
              <a:t>geom</a:t>
            </a:r>
            <a:r>
              <a:rPr lang="en-US" dirty="0"/>
              <a:t>_”s</a:t>
            </a:r>
          </a:p>
        </p:txBody>
      </p:sp>
      <p:sp>
        <p:nvSpPr>
          <p:cNvPr id="3" name="Content Placeholder 2">
            <a:extLst>
              <a:ext uri="{FF2B5EF4-FFF2-40B4-BE49-F238E27FC236}">
                <a16:creationId xmlns:a16="http://schemas.microsoft.com/office/drawing/2014/main" id="{7400273F-0282-4BFA-84C4-B333D2183165}"/>
              </a:ext>
            </a:extLst>
          </p:cNvPr>
          <p:cNvSpPr>
            <a:spLocks noGrp="1"/>
          </p:cNvSpPr>
          <p:nvPr>
            <p:ph idx="1"/>
          </p:nvPr>
        </p:nvSpPr>
        <p:spPr/>
        <p:txBody>
          <a:bodyPr>
            <a:normAutofit fontScale="92500" lnSpcReduction="20000"/>
          </a:bodyPr>
          <a:lstStyle/>
          <a:p>
            <a:r>
              <a:rPr lang="en-US" dirty="0" err="1"/>
              <a:t>geom_bar</a:t>
            </a:r>
            <a:r>
              <a:rPr lang="en-US" dirty="0"/>
              <a:t>(): Bar chart, where you specify one variable (x – should be categories) and </a:t>
            </a:r>
            <a:r>
              <a:rPr lang="en-US" dirty="0" err="1"/>
              <a:t>ggplot</a:t>
            </a:r>
            <a:r>
              <a:rPr lang="en-US" dirty="0"/>
              <a:t> generates counts of values for y</a:t>
            </a:r>
          </a:p>
          <a:p>
            <a:r>
              <a:rPr lang="en-US" dirty="0" err="1"/>
              <a:t>geom_col</a:t>
            </a:r>
            <a:r>
              <a:rPr lang="en-US" dirty="0"/>
              <a:t>(): Column chart; bar chart used when you already have counts in your dataset</a:t>
            </a:r>
          </a:p>
          <a:p>
            <a:r>
              <a:rPr lang="en-US" dirty="0" err="1"/>
              <a:t>geom_boxplot</a:t>
            </a:r>
            <a:r>
              <a:rPr lang="en-US" dirty="0"/>
              <a:t>(): Box and whiskers plot; specify x (categories) and y (continuous)</a:t>
            </a:r>
          </a:p>
          <a:p>
            <a:r>
              <a:rPr lang="en-US" dirty="0" err="1"/>
              <a:t>geom_histogram</a:t>
            </a:r>
            <a:r>
              <a:rPr lang="en-US" dirty="0"/>
              <a:t>(): Histogram; you specify one variable (continuous) and </a:t>
            </a:r>
            <a:r>
              <a:rPr lang="en-US" dirty="0" err="1"/>
              <a:t>ggplot</a:t>
            </a:r>
            <a:r>
              <a:rPr lang="en-US" dirty="0"/>
              <a:t> “bins” your data to create a frequency distribution</a:t>
            </a:r>
          </a:p>
          <a:p>
            <a:r>
              <a:rPr lang="en-US" dirty="0" err="1"/>
              <a:t>geom_point</a:t>
            </a:r>
            <a:r>
              <a:rPr lang="en-US" dirty="0"/>
              <a:t>(): Scatterplot; specify both x and y to plot corresponding points (both numeric variables)</a:t>
            </a:r>
          </a:p>
        </p:txBody>
      </p:sp>
      <p:grpSp>
        <p:nvGrpSpPr>
          <p:cNvPr id="7" name="Group 6">
            <a:extLst>
              <a:ext uri="{FF2B5EF4-FFF2-40B4-BE49-F238E27FC236}">
                <a16:creationId xmlns:a16="http://schemas.microsoft.com/office/drawing/2014/main" id="{0C77DB7C-D270-46CA-8B8B-AC3EBD0C5E03}"/>
              </a:ext>
            </a:extLst>
          </p:cNvPr>
          <p:cNvGrpSpPr/>
          <p:nvPr/>
        </p:nvGrpSpPr>
        <p:grpSpPr>
          <a:xfrm>
            <a:off x="3179298" y="1801056"/>
            <a:ext cx="7387714" cy="865943"/>
            <a:chOff x="3179298" y="1801056"/>
            <a:chExt cx="7387714" cy="865943"/>
          </a:xfrm>
        </p:grpSpPr>
        <p:cxnSp>
          <p:nvCxnSpPr>
            <p:cNvPr id="5" name="Straight Arrow Connector 4">
              <a:extLst>
                <a:ext uri="{FF2B5EF4-FFF2-40B4-BE49-F238E27FC236}">
                  <a16:creationId xmlns:a16="http://schemas.microsoft.com/office/drawing/2014/main" id="{0D438AB5-35D1-41DE-95B0-BF7475D6DBB3}"/>
                </a:ext>
              </a:extLst>
            </p:cNvPr>
            <p:cNvCxnSpPr/>
            <p:nvPr/>
          </p:nvCxnSpPr>
          <p:spPr>
            <a:xfrm flipH="1">
              <a:off x="3179298" y="2124222"/>
              <a:ext cx="562708" cy="54277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6A9CFF4-5B6C-4B85-8FE6-3610E4655104}"/>
                </a:ext>
              </a:extLst>
            </p:cNvPr>
            <p:cNvSpPr txBox="1"/>
            <p:nvPr/>
          </p:nvSpPr>
          <p:spPr>
            <a:xfrm>
              <a:off x="3742006" y="1801056"/>
              <a:ext cx="6825006" cy="646331"/>
            </a:xfrm>
            <a:prstGeom prst="rect">
              <a:avLst/>
            </a:prstGeom>
            <a:noFill/>
          </p:spPr>
          <p:txBody>
            <a:bodyPr wrap="square" rtlCol="0">
              <a:spAutoFit/>
            </a:bodyPr>
            <a:lstStyle/>
            <a:p>
              <a:r>
                <a:rPr lang="en-US" dirty="0"/>
                <a:t>Always include these parentheses; they’ll often be empty (not always), but they’re required</a:t>
              </a:r>
            </a:p>
          </p:txBody>
        </p:sp>
      </p:grpSp>
    </p:spTree>
    <p:extLst>
      <p:ext uri="{BB962C8B-B14F-4D97-AF65-F5344CB8AC3E}">
        <p14:creationId xmlns:p14="http://schemas.microsoft.com/office/powerpoint/2010/main" val="128732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B165D7-77F6-4A2E-AFE5-686AC9B6687C}"/>
              </a:ext>
            </a:extLst>
          </p:cNvPr>
          <p:cNvPicPr>
            <a:picLocks noChangeAspect="1"/>
          </p:cNvPicPr>
          <p:nvPr/>
        </p:nvPicPr>
        <p:blipFill rotWithShape="1">
          <a:blip r:embed="rId2"/>
          <a:srcRect l="41562" b="3648"/>
          <a:stretch/>
        </p:blipFill>
        <p:spPr>
          <a:xfrm>
            <a:off x="151996" y="207898"/>
            <a:ext cx="11888008" cy="6442204"/>
          </a:xfrm>
          <a:prstGeom prst="rect">
            <a:avLst/>
          </a:prstGeom>
        </p:spPr>
      </p:pic>
    </p:spTree>
    <p:extLst>
      <p:ext uri="{BB962C8B-B14F-4D97-AF65-F5344CB8AC3E}">
        <p14:creationId xmlns:p14="http://schemas.microsoft.com/office/powerpoint/2010/main" val="3500671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EB33F-A8DA-4F01-8B52-6835FF52FB24}"/>
              </a:ext>
            </a:extLst>
          </p:cNvPr>
          <p:cNvSpPr>
            <a:spLocks noGrp="1"/>
          </p:cNvSpPr>
          <p:nvPr>
            <p:ph type="title"/>
          </p:nvPr>
        </p:nvSpPr>
        <p:spPr/>
        <p:txBody>
          <a:bodyPr/>
          <a:lstStyle/>
          <a:p>
            <a:r>
              <a:rPr lang="en-US" dirty="0"/>
              <a:t>Bar Chart with UFO Data</a:t>
            </a:r>
          </a:p>
        </p:txBody>
      </p:sp>
      <p:sp>
        <p:nvSpPr>
          <p:cNvPr id="8" name="Content Placeholder 7">
            <a:extLst>
              <a:ext uri="{FF2B5EF4-FFF2-40B4-BE49-F238E27FC236}">
                <a16:creationId xmlns:a16="http://schemas.microsoft.com/office/drawing/2014/main" id="{88C7A115-7802-4E53-963D-9B2E404EB6DE}"/>
              </a:ext>
            </a:extLst>
          </p:cNvPr>
          <p:cNvSpPr>
            <a:spLocks noGrp="1"/>
          </p:cNvSpPr>
          <p:nvPr>
            <p:ph sz="half" idx="1"/>
          </p:nvPr>
        </p:nvSpPr>
        <p:spPr/>
        <p:txBody>
          <a:bodyPr/>
          <a:lstStyle/>
          <a:p>
            <a:pPr marL="0" indent="0">
              <a:buNone/>
            </a:pPr>
            <a:r>
              <a:rPr lang="en-US">
                <a:latin typeface="Courier New" panose="02070309020205020404" pitchFamily="49" charset="0"/>
                <a:cs typeface="Courier New" panose="02070309020205020404" pitchFamily="49" charset="0"/>
              </a:rPr>
              <a:t>UFOs %&gt;%</a:t>
            </a:r>
          </a:p>
          <a:p>
            <a:pPr marL="0" indent="0">
              <a:buNone/>
            </a:pPr>
            <a:r>
              <a:rPr lang="en-US">
                <a:latin typeface="Courier New" panose="02070309020205020404" pitchFamily="49" charset="0"/>
                <a:cs typeface="Courier New" panose="02070309020205020404" pitchFamily="49" charset="0"/>
              </a:rPr>
              <a:t>  ggplot(aes(country)) +</a:t>
            </a:r>
          </a:p>
          <a:p>
            <a:pPr marL="0" indent="0">
              <a:buNone/>
            </a:pPr>
            <a:r>
              <a:rPr lang="en-US">
                <a:latin typeface="Courier New" panose="02070309020205020404" pitchFamily="49" charset="0"/>
                <a:cs typeface="Courier New" panose="02070309020205020404" pitchFamily="49" charset="0"/>
              </a:rPr>
              <a:t>  geom_bar()</a:t>
            </a:r>
            <a:endParaRPr lang="en-US" dirty="0">
              <a:latin typeface="Courier New" panose="02070309020205020404" pitchFamily="49" charset="0"/>
              <a:cs typeface="Courier New" panose="02070309020205020404" pitchFamily="49" charset="0"/>
            </a:endParaRPr>
          </a:p>
        </p:txBody>
      </p:sp>
      <p:pic>
        <p:nvPicPr>
          <p:cNvPr id="11" name="Content Placeholder 10">
            <a:extLst>
              <a:ext uri="{FF2B5EF4-FFF2-40B4-BE49-F238E27FC236}">
                <a16:creationId xmlns:a16="http://schemas.microsoft.com/office/drawing/2014/main" id="{89B44760-5C43-414D-93E8-3B9D126C8AA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01557" y="2223868"/>
            <a:ext cx="6342145" cy="3948332"/>
          </a:xfrm>
        </p:spPr>
      </p:pic>
    </p:spTree>
    <p:extLst>
      <p:ext uri="{BB962C8B-B14F-4D97-AF65-F5344CB8AC3E}">
        <p14:creationId xmlns:p14="http://schemas.microsoft.com/office/powerpoint/2010/main" val="809646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4"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6"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7"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1" name="Rectangle 20">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23" name="Freeform: Shape 22">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25" name="Freeform: Shape 24">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27" name="Freeform: Shape 26">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29" name="Freeform: Shape 28">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7" name="Title 6">
            <a:extLst>
              <a:ext uri="{FF2B5EF4-FFF2-40B4-BE49-F238E27FC236}">
                <a16:creationId xmlns:a16="http://schemas.microsoft.com/office/drawing/2014/main" id="{2F3AE148-AD4E-40F1-A99D-8DCCB2E63E23}"/>
              </a:ext>
            </a:extLst>
          </p:cNvPr>
          <p:cNvSpPr>
            <a:spLocks noGrp="1"/>
          </p:cNvSpPr>
          <p:nvPr>
            <p:ph type="title"/>
          </p:nvPr>
        </p:nvSpPr>
        <p:spPr>
          <a:xfrm>
            <a:off x="1524000" y="643468"/>
            <a:ext cx="9144000" cy="3618898"/>
          </a:xfrm>
        </p:spPr>
        <p:txBody>
          <a:bodyPr vert="horz" lIns="91440" tIns="45720" rIns="91440" bIns="45720" rtlCol="0" anchor="b">
            <a:normAutofit/>
          </a:bodyPr>
          <a:lstStyle/>
          <a:p>
            <a:pPr algn="ctr">
              <a:lnSpc>
                <a:spcPct val="90000"/>
              </a:lnSpc>
            </a:pPr>
            <a:r>
              <a:rPr lang="en-US" sz="5000"/>
              <a:t>This dataset needs some cleaning before we can do much more visualization, so we’ll come back to this next time.</a:t>
            </a:r>
          </a:p>
        </p:txBody>
      </p:sp>
      <p:sp>
        <p:nvSpPr>
          <p:cNvPr id="8" name="Text Placeholder 7">
            <a:extLst>
              <a:ext uri="{FF2B5EF4-FFF2-40B4-BE49-F238E27FC236}">
                <a16:creationId xmlns:a16="http://schemas.microsoft.com/office/drawing/2014/main" id="{2B4399F3-ADE8-4F32-8713-AB4E46EE21FE}"/>
              </a:ext>
            </a:extLst>
          </p:cNvPr>
          <p:cNvSpPr>
            <a:spLocks noGrp="1"/>
          </p:cNvSpPr>
          <p:nvPr>
            <p:ph type="body" idx="1"/>
          </p:nvPr>
        </p:nvSpPr>
        <p:spPr>
          <a:xfrm>
            <a:off x="2719546" y="4552335"/>
            <a:ext cx="6752908" cy="1091381"/>
          </a:xfrm>
        </p:spPr>
        <p:txBody>
          <a:bodyPr vert="horz" lIns="91440" tIns="45720" rIns="91440" bIns="45720" rtlCol="0" anchor="t">
            <a:normAutofit/>
          </a:bodyPr>
          <a:lstStyle/>
          <a:p>
            <a:pPr algn="ctr"/>
            <a:r>
              <a:rPr lang="en-US" sz="2400"/>
              <a:t>But before we end today’s session, let’s talk about one last tidyverse function</a:t>
            </a:r>
          </a:p>
        </p:txBody>
      </p:sp>
    </p:spTree>
    <p:extLst>
      <p:ext uri="{BB962C8B-B14F-4D97-AF65-F5344CB8AC3E}">
        <p14:creationId xmlns:p14="http://schemas.microsoft.com/office/powerpoint/2010/main" val="1708263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8158E3-08BB-4B8E-8737-6F2521C42E35}"/>
              </a:ext>
            </a:extLst>
          </p:cNvPr>
          <p:cNvSpPr>
            <a:spLocks noGrp="1"/>
          </p:cNvSpPr>
          <p:nvPr>
            <p:ph type="title"/>
          </p:nvPr>
        </p:nvSpPr>
        <p:spPr/>
        <p:txBody>
          <a:bodyPr/>
          <a:lstStyle/>
          <a:p>
            <a:r>
              <a:rPr lang="en-US" dirty="0"/>
              <a:t>Summarizing Data</a:t>
            </a:r>
          </a:p>
        </p:txBody>
      </p:sp>
      <p:sp>
        <p:nvSpPr>
          <p:cNvPr id="5" name="Content Placeholder 4">
            <a:extLst>
              <a:ext uri="{FF2B5EF4-FFF2-40B4-BE49-F238E27FC236}">
                <a16:creationId xmlns:a16="http://schemas.microsoft.com/office/drawing/2014/main" id="{B4B62AAE-4865-4A9B-BD87-A1095E8E7AA0}"/>
              </a:ext>
            </a:extLst>
          </p:cNvPr>
          <p:cNvSpPr>
            <a:spLocks noGrp="1"/>
          </p:cNvSpPr>
          <p:nvPr>
            <p:ph idx="1"/>
          </p:nvPr>
        </p:nvSpPr>
        <p:spPr/>
        <p:txBody>
          <a:bodyPr/>
          <a:lstStyle/>
          <a:p>
            <a:r>
              <a:rPr lang="en-US" dirty="0"/>
              <a:t>Mutate creates new or alters existing variables in a dataset</a:t>
            </a:r>
          </a:p>
          <a:p>
            <a:pPr lvl="1"/>
            <a:r>
              <a:rPr lang="en-US" dirty="0"/>
              <a:t>It does not change the number of observations</a:t>
            </a:r>
          </a:p>
          <a:p>
            <a:r>
              <a:rPr lang="en-US" dirty="0"/>
              <a:t>Summarize works like mutate but it aggregates data</a:t>
            </a:r>
          </a:p>
        </p:txBody>
      </p:sp>
    </p:spTree>
    <p:extLst>
      <p:ext uri="{BB962C8B-B14F-4D97-AF65-F5344CB8AC3E}">
        <p14:creationId xmlns:p14="http://schemas.microsoft.com/office/powerpoint/2010/main" val="1618442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D2E4-31FE-4018-B019-4C578ED0EB56}"/>
              </a:ext>
            </a:extLst>
          </p:cNvPr>
          <p:cNvSpPr>
            <a:spLocks noGrp="1"/>
          </p:cNvSpPr>
          <p:nvPr>
            <p:ph type="title"/>
          </p:nvPr>
        </p:nvSpPr>
        <p:spPr/>
        <p:txBody>
          <a:bodyPr/>
          <a:lstStyle/>
          <a:p>
            <a:r>
              <a:rPr lang="en-US" dirty="0"/>
              <a:t>Useful Functions for Summarizing Data</a:t>
            </a:r>
          </a:p>
        </p:txBody>
      </p:sp>
      <p:sp>
        <p:nvSpPr>
          <p:cNvPr id="3" name="Content Placeholder 2">
            <a:extLst>
              <a:ext uri="{FF2B5EF4-FFF2-40B4-BE49-F238E27FC236}">
                <a16:creationId xmlns:a16="http://schemas.microsoft.com/office/drawing/2014/main" id="{FF12EC2E-93EC-40A2-95D4-3CF7F3BA1169}"/>
              </a:ext>
            </a:extLst>
          </p:cNvPr>
          <p:cNvSpPr>
            <a:spLocks noGrp="1"/>
          </p:cNvSpPr>
          <p:nvPr>
            <p:ph idx="1"/>
          </p:nvPr>
        </p:nvSpPr>
        <p:spPr/>
        <p:txBody>
          <a:bodyPr/>
          <a:lstStyle/>
          <a:p>
            <a:r>
              <a:rPr lang="en-US" dirty="0"/>
              <a:t>n(): counts observations</a:t>
            </a:r>
          </a:p>
          <a:p>
            <a:r>
              <a:rPr lang="en-US" dirty="0" err="1"/>
              <a:t>n_distinct</a:t>
            </a:r>
            <a:r>
              <a:rPr lang="en-US" dirty="0"/>
              <a:t>(): counts distinct values in a variable</a:t>
            </a:r>
          </a:p>
          <a:p>
            <a:r>
              <a:rPr lang="en-US" dirty="0"/>
              <a:t>Descriptive statistics like mean, median, min, max, </a:t>
            </a:r>
            <a:r>
              <a:rPr lang="en-US" dirty="0" err="1"/>
              <a:t>sd</a:t>
            </a:r>
            <a:endParaRPr lang="en-US" dirty="0"/>
          </a:p>
        </p:txBody>
      </p:sp>
      <p:sp>
        <p:nvSpPr>
          <p:cNvPr id="23" name="Arrow: U-Turn 22">
            <a:extLst>
              <a:ext uri="{FF2B5EF4-FFF2-40B4-BE49-F238E27FC236}">
                <a16:creationId xmlns:a16="http://schemas.microsoft.com/office/drawing/2014/main" id="{9057673B-1CA3-4065-AC20-D73107063135}"/>
              </a:ext>
            </a:extLst>
          </p:cNvPr>
          <p:cNvSpPr/>
          <p:nvPr/>
        </p:nvSpPr>
        <p:spPr>
          <a:xfrm flipH="1">
            <a:off x="3024554" y="3429000"/>
            <a:ext cx="4192172" cy="735037"/>
          </a:xfrm>
          <a:prstGeom prst="uturnArrow">
            <a:avLst>
              <a:gd name="adj1" fmla="val 25000"/>
              <a:gd name="adj2" fmla="val 25000"/>
              <a:gd name="adj3" fmla="val 25000"/>
              <a:gd name="adj4" fmla="val 43750"/>
              <a:gd name="adj5" fmla="val 96053"/>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379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BA34B-CAFC-425B-B80C-E4FBF494E870}"/>
              </a:ext>
            </a:extLst>
          </p:cNvPr>
          <p:cNvSpPr>
            <a:spLocks noGrp="1"/>
          </p:cNvSpPr>
          <p:nvPr>
            <p:ph type="title"/>
          </p:nvPr>
        </p:nvSpPr>
        <p:spPr/>
        <p:txBody>
          <a:bodyPr/>
          <a:lstStyle/>
          <a:p>
            <a:r>
              <a:rPr lang="en-US" dirty="0"/>
              <a:t>Summarize the UFO Set</a:t>
            </a:r>
          </a:p>
        </p:txBody>
      </p:sp>
      <p:sp>
        <p:nvSpPr>
          <p:cNvPr id="3" name="Content Placeholder 2">
            <a:extLst>
              <a:ext uri="{FF2B5EF4-FFF2-40B4-BE49-F238E27FC236}">
                <a16:creationId xmlns:a16="http://schemas.microsoft.com/office/drawing/2014/main" id="{04246DBE-0305-496D-B2A9-C03E24932CEF}"/>
              </a:ext>
            </a:extLst>
          </p:cNvPr>
          <p:cNvSpPr>
            <a:spLocks noGrp="1"/>
          </p:cNvSpPr>
          <p:nvPr>
            <p:ph idx="1"/>
          </p:nvPr>
        </p:nvSpPr>
        <p:spPr/>
        <p:txBody>
          <a:bodyPr/>
          <a:lstStyle/>
          <a:p>
            <a:r>
              <a:rPr lang="en-US" dirty="0"/>
              <a:t>Let’s generate some summary data for the UFO dataset (just display, don’t save a new dataset)</a:t>
            </a:r>
          </a:p>
          <a:p>
            <a:pPr lvl="1"/>
            <a:r>
              <a:rPr lang="en-US" dirty="0"/>
              <a:t>How many different shapes are represented in the data?</a:t>
            </a:r>
          </a:p>
          <a:p>
            <a:pPr lvl="1"/>
            <a:r>
              <a:rPr lang="en-US" dirty="0"/>
              <a:t>What is the min, max, and median duration time in minutes?</a:t>
            </a:r>
          </a:p>
        </p:txBody>
      </p:sp>
    </p:spTree>
    <p:extLst>
      <p:ext uri="{BB962C8B-B14F-4D97-AF65-F5344CB8AC3E}">
        <p14:creationId xmlns:p14="http://schemas.microsoft.com/office/powerpoint/2010/main" val="1040309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B125-E543-4D48-976E-FA7EA7699A12}"/>
              </a:ext>
            </a:extLst>
          </p:cNvPr>
          <p:cNvSpPr>
            <a:spLocks noGrp="1"/>
          </p:cNvSpPr>
          <p:nvPr>
            <p:ph type="title"/>
          </p:nvPr>
        </p:nvSpPr>
        <p:spPr/>
        <p:txBody>
          <a:bodyPr/>
          <a:lstStyle/>
          <a:p>
            <a:r>
              <a:rPr lang="en-US" dirty="0"/>
              <a:t>My Code</a:t>
            </a:r>
          </a:p>
        </p:txBody>
      </p:sp>
      <p:sp>
        <p:nvSpPr>
          <p:cNvPr id="3" name="Content Placeholder 2">
            <a:extLst>
              <a:ext uri="{FF2B5EF4-FFF2-40B4-BE49-F238E27FC236}">
                <a16:creationId xmlns:a16="http://schemas.microsoft.com/office/drawing/2014/main" id="{90CE647F-2BFF-4829-AECD-AA259E93512C}"/>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UFOs %&gt;%</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(shapes = </a:t>
            </a:r>
            <a:r>
              <a:rPr lang="en-US" dirty="0" err="1">
                <a:latin typeface="Courier New" panose="02070309020205020404" pitchFamily="49" charset="0"/>
                <a:cs typeface="Courier New" panose="02070309020205020404" pitchFamily="49" charset="0"/>
              </a:rPr>
              <a:t>n_distinct</a:t>
            </a:r>
            <a:r>
              <a:rPr lang="en-US" dirty="0">
                <a:latin typeface="Courier New" panose="02070309020205020404" pitchFamily="49" charset="0"/>
                <a:cs typeface="Courier New" panose="02070309020205020404" pitchFamily="49" charset="0"/>
              </a:rPr>
              <a:t>(shape),</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min_time</a:t>
            </a:r>
            <a:r>
              <a:rPr lang="en-US" dirty="0">
                <a:latin typeface="Courier New" panose="02070309020205020404" pitchFamily="49" charset="0"/>
                <a:cs typeface="Courier New" panose="02070309020205020404" pitchFamily="49" charset="0"/>
              </a:rPr>
              <a:t> = min(minutes),</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med_time</a:t>
            </a:r>
            <a:r>
              <a:rPr lang="en-US" dirty="0">
                <a:latin typeface="Courier New" panose="02070309020205020404" pitchFamily="49" charset="0"/>
                <a:cs typeface="Courier New" panose="02070309020205020404" pitchFamily="49" charset="0"/>
              </a:rPr>
              <a:t> = median(minutes),</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max_time</a:t>
            </a:r>
            <a:r>
              <a:rPr lang="en-US" dirty="0">
                <a:latin typeface="Courier New" panose="02070309020205020404" pitchFamily="49" charset="0"/>
                <a:cs typeface="Courier New" panose="02070309020205020404" pitchFamily="49" charset="0"/>
              </a:rPr>
              <a:t> = max(minutes))</a:t>
            </a:r>
          </a:p>
        </p:txBody>
      </p:sp>
    </p:spTree>
    <p:extLst>
      <p:ext uri="{BB962C8B-B14F-4D97-AF65-F5344CB8AC3E}">
        <p14:creationId xmlns:p14="http://schemas.microsoft.com/office/powerpoint/2010/main" val="1480563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8147-2AE6-44A4-8403-15E13876F3A6}"/>
              </a:ext>
            </a:extLst>
          </p:cNvPr>
          <p:cNvSpPr>
            <a:spLocks noGrp="1"/>
          </p:cNvSpPr>
          <p:nvPr>
            <p:ph type="title"/>
          </p:nvPr>
        </p:nvSpPr>
        <p:spPr/>
        <p:txBody>
          <a:bodyPr/>
          <a:lstStyle/>
          <a:p>
            <a:r>
              <a:rPr lang="en-US" dirty="0"/>
              <a:t>Oh No! What Happened?</a:t>
            </a:r>
          </a:p>
        </p:txBody>
      </p:sp>
      <p:pic>
        <p:nvPicPr>
          <p:cNvPr id="4" name="Picture 3">
            <a:extLst>
              <a:ext uri="{FF2B5EF4-FFF2-40B4-BE49-F238E27FC236}">
                <a16:creationId xmlns:a16="http://schemas.microsoft.com/office/drawing/2014/main" id="{9B1171E0-E50E-40E1-B36F-74F44BDF59FD}"/>
              </a:ext>
            </a:extLst>
          </p:cNvPr>
          <p:cNvPicPr>
            <a:picLocks noChangeAspect="1"/>
          </p:cNvPicPr>
          <p:nvPr/>
        </p:nvPicPr>
        <p:blipFill rotWithShape="1">
          <a:blip r:embed="rId2"/>
          <a:srcRect l="41312" t="81891" r="45901" b="4642"/>
          <a:stretch/>
        </p:blipFill>
        <p:spPr>
          <a:xfrm>
            <a:off x="2298075" y="3104936"/>
            <a:ext cx="7595850" cy="2629332"/>
          </a:xfrm>
          <a:prstGeom prst="rect">
            <a:avLst/>
          </a:prstGeom>
        </p:spPr>
      </p:pic>
    </p:spTree>
    <p:extLst>
      <p:ext uri="{BB962C8B-B14F-4D97-AF65-F5344CB8AC3E}">
        <p14:creationId xmlns:p14="http://schemas.microsoft.com/office/powerpoint/2010/main" val="42588647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C8163-91EB-4D94-8366-FE7C304FE496}"/>
              </a:ext>
            </a:extLst>
          </p:cNvPr>
          <p:cNvSpPr>
            <a:spLocks noGrp="1"/>
          </p:cNvSpPr>
          <p:nvPr>
            <p:ph type="title"/>
          </p:nvPr>
        </p:nvSpPr>
        <p:spPr/>
        <p:txBody>
          <a:bodyPr/>
          <a:lstStyle/>
          <a:p>
            <a:r>
              <a:rPr lang="en-US" dirty="0"/>
              <a:t>We Have Missing Values</a:t>
            </a:r>
          </a:p>
        </p:txBody>
      </p:sp>
      <p:sp>
        <p:nvSpPr>
          <p:cNvPr id="3" name="Content Placeholder 2">
            <a:extLst>
              <a:ext uri="{FF2B5EF4-FFF2-40B4-BE49-F238E27FC236}">
                <a16:creationId xmlns:a16="http://schemas.microsoft.com/office/drawing/2014/main" id="{DC36A4A8-C083-4133-9F23-F4C7F27F1C61}"/>
              </a:ext>
            </a:extLst>
          </p:cNvPr>
          <p:cNvSpPr>
            <a:spLocks noGrp="1"/>
          </p:cNvSpPr>
          <p:nvPr>
            <p:ph idx="1"/>
          </p:nvPr>
        </p:nvSpPr>
        <p:spPr/>
        <p:txBody>
          <a:bodyPr/>
          <a:lstStyle/>
          <a:p>
            <a:r>
              <a:rPr lang="en-US" dirty="0"/>
              <a:t>Those descriptive statistics functions are from base R and don’t automatically ignore NAs</a:t>
            </a:r>
          </a:p>
          <a:p>
            <a:r>
              <a:rPr lang="en-US" dirty="0"/>
              <a:t>There are 2 ways we can get rid of them</a:t>
            </a:r>
          </a:p>
          <a:p>
            <a:pPr marL="914400" lvl="1" indent="-457200">
              <a:buFont typeface="+mj-lt"/>
              <a:buAutoNum type="arabicPeriod"/>
            </a:pPr>
            <a:r>
              <a:rPr lang="en-US" dirty="0"/>
              <a:t>Add </a:t>
            </a:r>
            <a:r>
              <a:rPr lang="en-US" dirty="0">
                <a:latin typeface="Courier New" panose="02070309020205020404" pitchFamily="49" charset="0"/>
                <a:cs typeface="Courier New" panose="02070309020205020404" pitchFamily="49" charset="0"/>
              </a:rPr>
              <a:t>na.rm = TRUE </a:t>
            </a:r>
            <a:r>
              <a:rPr lang="en-US" dirty="0">
                <a:cs typeface="Courier New" panose="02070309020205020404" pitchFamily="49" charset="0"/>
              </a:rPr>
              <a:t>to each descriptive stat statement</a:t>
            </a:r>
          </a:p>
          <a:p>
            <a:pPr marL="914400" lvl="1" indent="-457200">
              <a:buFont typeface="+mj-lt"/>
              <a:buAutoNum type="arabicPeriod"/>
            </a:pPr>
            <a:r>
              <a:rPr lang="en-US" dirty="0">
                <a:cs typeface="Courier New" panose="02070309020205020404" pitchFamily="49" charset="0"/>
              </a:rPr>
              <a:t>Filter our dataset to remove NA values</a:t>
            </a:r>
            <a:endParaRPr lang="en-US" dirty="0"/>
          </a:p>
        </p:txBody>
      </p:sp>
    </p:spTree>
    <p:extLst>
      <p:ext uri="{BB962C8B-B14F-4D97-AF65-F5344CB8AC3E}">
        <p14:creationId xmlns:p14="http://schemas.microsoft.com/office/powerpoint/2010/main" val="1920018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29FC8-9C08-4F39-88B0-5A1A94971E7F}"/>
              </a:ext>
            </a:extLst>
          </p:cNvPr>
          <p:cNvSpPr>
            <a:spLocks noGrp="1"/>
          </p:cNvSpPr>
          <p:nvPr>
            <p:ph type="title"/>
          </p:nvPr>
        </p:nvSpPr>
        <p:spPr/>
        <p:txBody>
          <a:bodyPr/>
          <a:lstStyle/>
          <a:p>
            <a:r>
              <a:rPr lang="en-US" dirty="0"/>
              <a:t>Filtering and Summarizing at the Same Time</a:t>
            </a:r>
          </a:p>
        </p:txBody>
      </p:sp>
      <p:sp>
        <p:nvSpPr>
          <p:cNvPr id="3" name="Content Placeholder 2">
            <a:extLst>
              <a:ext uri="{FF2B5EF4-FFF2-40B4-BE49-F238E27FC236}">
                <a16:creationId xmlns:a16="http://schemas.microsoft.com/office/drawing/2014/main" id="{CB6FE98B-CA98-451D-985A-D48C41A729EC}"/>
              </a:ext>
            </a:extLst>
          </p:cNvPr>
          <p:cNvSpPr>
            <a:spLocks noGrp="1"/>
          </p:cNvSpPr>
          <p:nvPr>
            <p:ph idx="1"/>
          </p:nvPr>
        </p:nvSpPr>
        <p:spPr/>
        <p:txBody>
          <a:bodyPr>
            <a:normAutofit fontScale="85000" lnSpcReduction="20000"/>
          </a:bodyPr>
          <a:lstStyle/>
          <a:p>
            <a:r>
              <a:rPr lang="en-US" dirty="0"/>
              <a:t>This is why the main pipe is so useful</a:t>
            </a:r>
          </a:p>
          <a:p>
            <a:pPr lvl="1"/>
            <a:r>
              <a:rPr lang="en-US" dirty="0"/>
              <a:t>You can combine multiple data functions in a single set of code; just separate functions with another main pipe</a:t>
            </a:r>
          </a:p>
          <a:p>
            <a:pPr marL="457200" lvl="1" indent="0">
              <a:buNone/>
            </a:pPr>
            <a:r>
              <a:rPr lang="en-US" dirty="0">
                <a:latin typeface="Courier New" panose="02070309020205020404" pitchFamily="49" charset="0"/>
                <a:cs typeface="Courier New" panose="02070309020205020404" pitchFamily="49" charset="0"/>
              </a:rPr>
              <a:t>UFOs %&gt;%</a:t>
            </a:r>
          </a:p>
          <a:p>
            <a:pPr marL="457200" lvl="1" indent="0">
              <a:buNone/>
            </a:pPr>
            <a:r>
              <a:rPr lang="en-US" dirty="0">
                <a:latin typeface="Courier New" panose="02070309020205020404" pitchFamily="49" charset="0"/>
                <a:cs typeface="Courier New" panose="02070309020205020404" pitchFamily="49" charset="0"/>
              </a:rPr>
              <a:t>	filter(minutes != ‘NA’) %&gt;%</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(shapes = </a:t>
            </a:r>
            <a:r>
              <a:rPr lang="en-US" dirty="0" err="1">
                <a:latin typeface="Courier New" panose="02070309020205020404" pitchFamily="49" charset="0"/>
                <a:cs typeface="Courier New" panose="02070309020205020404" pitchFamily="49" charset="0"/>
              </a:rPr>
              <a:t>n_distinct</a:t>
            </a:r>
            <a:r>
              <a:rPr lang="en-US" dirty="0">
                <a:latin typeface="Courier New" panose="02070309020205020404" pitchFamily="49" charset="0"/>
                <a:cs typeface="Courier New" panose="02070309020205020404" pitchFamily="49" charset="0"/>
              </a:rPr>
              <a:t>(shape),</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min_time</a:t>
            </a:r>
            <a:r>
              <a:rPr lang="en-US" dirty="0">
                <a:latin typeface="Courier New" panose="02070309020205020404" pitchFamily="49" charset="0"/>
                <a:cs typeface="Courier New" panose="02070309020205020404" pitchFamily="49" charset="0"/>
              </a:rPr>
              <a:t> = min(minutes),</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med_time</a:t>
            </a:r>
            <a:r>
              <a:rPr lang="en-US" dirty="0">
                <a:latin typeface="Courier New" panose="02070309020205020404" pitchFamily="49" charset="0"/>
                <a:cs typeface="Courier New" panose="02070309020205020404" pitchFamily="49" charset="0"/>
              </a:rPr>
              <a:t> = median(minutes),</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max_time</a:t>
            </a:r>
            <a:r>
              <a:rPr lang="en-US" dirty="0">
                <a:latin typeface="Courier New" panose="02070309020205020404" pitchFamily="49" charset="0"/>
                <a:cs typeface="Courier New" panose="02070309020205020404" pitchFamily="49" charset="0"/>
              </a:rPr>
              <a:t> = max(minutes))</a:t>
            </a:r>
          </a:p>
        </p:txBody>
      </p:sp>
    </p:spTree>
    <p:extLst>
      <p:ext uri="{BB962C8B-B14F-4D97-AF65-F5344CB8AC3E}">
        <p14:creationId xmlns:p14="http://schemas.microsoft.com/office/powerpoint/2010/main" val="1000281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0240-A277-4949-86AC-0112B4C409C5}"/>
              </a:ext>
            </a:extLst>
          </p:cNvPr>
          <p:cNvSpPr>
            <a:spLocks noGrp="1"/>
          </p:cNvSpPr>
          <p:nvPr>
            <p:ph type="title"/>
          </p:nvPr>
        </p:nvSpPr>
        <p:spPr/>
        <p:txBody>
          <a:bodyPr/>
          <a:lstStyle/>
          <a:p>
            <a:r>
              <a:rPr lang="en-US" dirty="0"/>
              <a:t>Much Better!</a:t>
            </a:r>
          </a:p>
        </p:txBody>
      </p:sp>
      <p:pic>
        <p:nvPicPr>
          <p:cNvPr id="4" name="Picture 3">
            <a:extLst>
              <a:ext uri="{FF2B5EF4-FFF2-40B4-BE49-F238E27FC236}">
                <a16:creationId xmlns:a16="http://schemas.microsoft.com/office/drawing/2014/main" id="{CB8AA3E3-661D-4B4D-A8F5-C475DE044BF2}"/>
              </a:ext>
            </a:extLst>
          </p:cNvPr>
          <p:cNvPicPr>
            <a:picLocks noChangeAspect="1"/>
          </p:cNvPicPr>
          <p:nvPr/>
        </p:nvPicPr>
        <p:blipFill rotWithShape="1">
          <a:blip r:embed="rId2"/>
          <a:srcRect l="41680" t="78898" r="46025" b="4268"/>
          <a:stretch/>
        </p:blipFill>
        <p:spPr>
          <a:xfrm>
            <a:off x="2730708" y="2438399"/>
            <a:ext cx="6730584" cy="3028766"/>
          </a:xfrm>
          <a:prstGeom prst="rect">
            <a:avLst/>
          </a:prstGeom>
        </p:spPr>
      </p:pic>
    </p:spTree>
    <p:extLst>
      <p:ext uri="{BB962C8B-B14F-4D97-AF65-F5344CB8AC3E}">
        <p14:creationId xmlns:p14="http://schemas.microsoft.com/office/powerpoint/2010/main" val="2534435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B165D7-77F6-4A2E-AFE5-686AC9B6687C}"/>
              </a:ext>
            </a:extLst>
          </p:cNvPr>
          <p:cNvPicPr>
            <a:picLocks noChangeAspect="1"/>
          </p:cNvPicPr>
          <p:nvPr/>
        </p:nvPicPr>
        <p:blipFill rotWithShape="1">
          <a:blip r:embed="rId2"/>
          <a:srcRect l="41562" b="3648"/>
          <a:stretch/>
        </p:blipFill>
        <p:spPr>
          <a:xfrm>
            <a:off x="151996" y="207898"/>
            <a:ext cx="11888008" cy="6442204"/>
          </a:xfrm>
          <a:prstGeom prst="rect">
            <a:avLst/>
          </a:prstGeom>
        </p:spPr>
      </p:pic>
      <p:sp>
        <p:nvSpPr>
          <p:cNvPr id="2" name="TextBox 1">
            <a:extLst>
              <a:ext uri="{FF2B5EF4-FFF2-40B4-BE49-F238E27FC236}">
                <a16:creationId xmlns:a16="http://schemas.microsoft.com/office/drawing/2014/main" id="{35A7EDC6-16C2-4578-B20E-7306F258165F}"/>
              </a:ext>
            </a:extLst>
          </p:cNvPr>
          <p:cNvSpPr txBox="1"/>
          <p:nvPr/>
        </p:nvSpPr>
        <p:spPr>
          <a:xfrm>
            <a:off x="1569855" y="2816028"/>
            <a:ext cx="3398655" cy="369332"/>
          </a:xfrm>
          <a:prstGeom prst="rect">
            <a:avLst/>
          </a:prstGeom>
          <a:noFill/>
        </p:spPr>
        <p:txBody>
          <a:bodyPr wrap="square" rtlCol="0">
            <a:spAutoFit/>
          </a:bodyPr>
          <a:lstStyle/>
          <a:p>
            <a:r>
              <a:rPr lang="en-US" dirty="0"/>
              <a:t>Your R installation is running here</a:t>
            </a:r>
          </a:p>
        </p:txBody>
      </p:sp>
      <p:grpSp>
        <p:nvGrpSpPr>
          <p:cNvPr id="7" name="Group 6">
            <a:extLst>
              <a:ext uri="{FF2B5EF4-FFF2-40B4-BE49-F238E27FC236}">
                <a16:creationId xmlns:a16="http://schemas.microsoft.com/office/drawing/2014/main" id="{693D89EA-C723-46A1-8471-7EF7085C34ED}"/>
              </a:ext>
            </a:extLst>
          </p:cNvPr>
          <p:cNvGrpSpPr/>
          <p:nvPr/>
        </p:nvGrpSpPr>
        <p:grpSpPr>
          <a:xfrm>
            <a:off x="3010238" y="934518"/>
            <a:ext cx="3355028" cy="1015663"/>
            <a:chOff x="3010238" y="934518"/>
            <a:chExt cx="3355028" cy="1015663"/>
          </a:xfrm>
        </p:grpSpPr>
        <p:cxnSp>
          <p:nvCxnSpPr>
            <p:cNvPr id="5" name="Straight Arrow Connector 4">
              <a:extLst>
                <a:ext uri="{FF2B5EF4-FFF2-40B4-BE49-F238E27FC236}">
                  <a16:creationId xmlns:a16="http://schemas.microsoft.com/office/drawing/2014/main" id="{0FD91C8B-F3FF-42C4-8167-161B2E3B16FF}"/>
                </a:ext>
              </a:extLst>
            </p:cNvPr>
            <p:cNvCxnSpPr>
              <a:cxnSpLocks/>
            </p:cNvCxnSpPr>
            <p:nvPr/>
          </p:nvCxnSpPr>
          <p:spPr>
            <a:xfrm flipH="1">
              <a:off x="3010238" y="1084333"/>
              <a:ext cx="607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07A94F-4540-46F6-8F88-B95EDF1BD43E}"/>
                </a:ext>
              </a:extLst>
            </p:cNvPr>
            <p:cNvSpPr txBox="1"/>
            <p:nvPr/>
          </p:nvSpPr>
          <p:spPr>
            <a:xfrm>
              <a:off x="3617844" y="934518"/>
              <a:ext cx="2747422" cy="1015663"/>
            </a:xfrm>
            <a:prstGeom prst="rect">
              <a:avLst/>
            </a:prstGeom>
            <a:noFill/>
          </p:spPr>
          <p:txBody>
            <a:bodyPr wrap="square" rtlCol="0">
              <a:spAutoFit/>
            </a:bodyPr>
            <a:lstStyle/>
            <a:p>
              <a:r>
                <a:rPr lang="en-US" sz="1200" dirty="0"/>
                <a:t>Fun fact: R version names are Peanuts references. This one refers to </a:t>
              </a:r>
              <a:r>
                <a:rPr lang="en-US" sz="1200" dirty="0" err="1"/>
                <a:t>Snoopy’s</a:t>
              </a:r>
              <a:r>
                <a:rPr lang="en-US" sz="1200" dirty="0"/>
                <a:t> novel-writing attempts; other version names include “Kite-Eating Tree” and “Great Pumpkin”</a:t>
              </a:r>
            </a:p>
          </p:txBody>
        </p:sp>
      </p:grpSp>
    </p:spTree>
    <p:extLst>
      <p:ext uri="{BB962C8B-B14F-4D97-AF65-F5344CB8AC3E}">
        <p14:creationId xmlns:p14="http://schemas.microsoft.com/office/powerpoint/2010/main" val="98763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0-ppt_w/2"/>
                                          </p:val>
                                        </p:tav>
                                      </p:tavLst>
                                    </p:anim>
                                    <p:anim calcmode="lin" valueType="num">
                                      <p:cBhvr additive="base">
                                        <p:cTn id="13" dur="500"/>
                                        <p:tgtEl>
                                          <p:spTgt spid="7"/>
                                        </p:tgtEl>
                                        <p:attrNameLst>
                                          <p:attrName>ppt_y</p:attrName>
                                        </p:attrNameLst>
                                      </p:cBhvr>
                                      <p:tavLst>
                                        <p:tav tm="0">
                                          <p:val>
                                            <p:strVal val="ppt_y"/>
                                          </p:val>
                                        </p:tav>
                                        <p:tav tm="100000">
                                          <p:val>
                                            <p:strVal val="ppt_y"/>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160EE-3067-41FF-8AE1-D5D259695866}"/>
              </a:ext>
            </a:extLst>
          </p:cNvPr>
          <p:cNvSpPr>
            <a:spLocks noGrp="1"/>
          </p:cNvSpPr>
          <p:nvPr>
            <p:ph type="title"/>
          </p:nvPr>
        </p:nvSpPr>
        <p:spPr>
          <a:xfrm>
            <a:off x="1484311" y="685800"/>
            <a:ext cx="10018713" cy="1752599"/>
          </a:xfrm>
        </p:spPr>
        <p:txBody>
          <a:bodyPr>
            <a:normAutofit/>
          </a:bodyPr>
          <a:lstStyle/>
          <a:p>
            <a:r>
              <a:rPr lang="en-US"/>
              <a:t>Next Session</a:t>
            </a:r>
            <a:endParaRPr lang="en-US" dirty="0"/>
          </a:p>
        </p:txBody>
      </p:sp>
      <p:pic>
        <p:nvPicPr>
          <p:cNvPr id="7" name="Graphic 6" descr="Mop and bucket">
            <a:extLst>
              <a:ext uri="{FF2B5EF4-FFF2-40B4-BE49-F238E27FC236}">
                <a16:creationId xmlns:a16="http://schemas.microsoft.com/office/drawing/2014/main" id="{15F80964-6488-41D3-BA54-818D3F4DC5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07761" y="2743199"/>
            <a:ext cx="3047999" cy="30479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C9A0541E-5AE2-4395-9DD8-B47F41934FC8}"/>
              </a:ext>
            </a:extLst>
          </p:cNvPr>
          <p:cNvSpPr>
            <a:spLocks noGrp="1"/>
          </p:cNvSpPr>
          <p:nvPr>
            <p:ph idx="1"/>
          </p:nvPr>
        </p:nvSpPr>
        <p:spPr>
          <a:xfrm>
            <a:off x="6016336" y="2666999"/>
            <a:ext cx="5486687" cy="3124201"/>
          </a:xfrm>
        </p:spPr>
        <p:txBody>
          <a:bodyPr anchor="t">
            <a:normAutofit/>
          </a:bodyPr>
          <a:lstStyle/>
          <a:p>
            <a:r>
              <a:rPr lang="en-US"/>
              <a:t>These data need cleaning!</a:t>
            </a:r>
          </a:p>
          <a:p>
            <a:pPr lvl="1"/>
            <a:r>
              <a:rPr lang="en-US"/>
              <a:t>Summarizing</a:t>
            </a:r>
            <a:endParaRPr lang="en-US" dirty="0"/>
          </a:p>
          <a:p>
            <a:pPr lvl="1"/>
            <a:r>
              <a:rPr lang="en-US" dirty="0"/>
              <a:t>Filtering</a:t>
            </a:r>
          </a:p>
          <a:p>
            <a:pPr lvl="1"/>
            <a:r>
              <a:rPr lang="en-US" dirty="0"/>
              <a:t>Visualizing</a:t>
            </a:r>
          </a:p>
        </p:txBody>
      </p:sp>
    </p:spTree>
    <p:extLst>
      <p:ext uri="{BB962C8B-B14F-4D97-AF65-F5344CB8AC3E}">
        <p14:creationId xmlns:p14="http://schemas.microsoft.com/office/powerpoint/2010/main" val="2000847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2B65-8291-45BE-B407-21E4F810C6A6}"/>
              </a:ext>
            </a:extLst>
          </p:cNvPr>
          <p:cNvSpPr>
            <a:spLocks noGrp="1"/>
          </p:cNvSpPr>
          <p:nvPr>
            <p:ph type="title"/>
          </p:nvPr>
        </p:nvSpPr>
        <p:spPr/>
        <p:txBody>
          <a:bodyPr/>
          <a:lstStyle/>
          <a:p>
            <a:r>
              <a:rPr lang="en-US" dirty="0"/>
              <a:t>In the Meantime</a:t>
            </a:r>
          </a:p>
        </p:txBody>
      </p:sp>
      <p:sp>
        <p:nvSpPr>
          <p:cNvPr id="3" name="Content Placeholder 2">
            <a:extLst>
              <a:ext uri="{FF2B5EF4-FFF2-40B4-BE49-F238E27FC236}">
                <a16:creationId xmlns:a16="http://schemas.microsoft.com/office/drawing/2014/main" id="{781B9563-7290-4500-8601-8E468923FF8F}"/>
              </a:ext>
            </a:extLst>
          </p:cNvPr>
          <p:cNvSpPr>
            <a:spLocks noGrp="1"/>
          </p:cNvSpPr>
          <p:nvPr>
            <p:ph idx="1"/>
          </p:nvPr>
        </p:nvSpPr>
        <p:spPr/>
        <p:txBody>
          <a:bodyPr>
            <a:normAutofit fontScale="92500" lnSpcReduction="10000"/>
          </a:bodyPr>
          <a:lstStyle/>
          <a:p>
            <a:r>
              <a:rPr lang="en-US" dirty="0"/>
              <a:t>Play around with the code you’ve learned and the UFO dataset</a:t>
            </a:r>
          </a:p>
          <a:p>
            <a:pPr lvl="1"/>
            <a:r>
              <a:rPr lang="en-US" dirty="0"/>
              <a:t>It’s okay if you get errors! You won’t hurt anything. </a:t>
            </a:r>
          </a:p>
          <a:p>
            <a:pPr lvl="1"/>
            <a:r>
              <a:rPr lang="en-US" dirty="0"/>
              <a:t>Plus doing things wrong is a great way to learn how the code works and figure out the answer.</a:t>
            </a:r>
          </a:p>
          <a:p>
            <a:r>
              <a:rPr lang="en-US" dirty="0"/>
              <a:t>Check out help files if you get stuck</a:t>
            </a:r>
          </a:p>
          <a:p>
            <a:r>
              <a:rPr lang="en-US" dirty="0"/>
              <a:t>You can also google search what you’re trying to do or any error messages you receive</a:t>
            </a:r>
          </a:p>
          <a:p>
            <a:pPr lvl="1"/>
            <a:r>
              <a:rPr lang="en-US" dirty="0"/>
              <a:t>You’ll likely find an answer, often on places like </a:t>
            </a:r>
            <a:r>
              <a:rPr lang="en-US"/>
              <a:t>Stack Overflow </a:t>
            </a:r>
            <a:r>
              <a:rPr lang="en-US" dirty="0"/>
              <a:t>or R blogs</a:t>
            </a:r>
          </a:p>
        </p:txBody>
      </p:sp>
    </p:spTree>
    <p:extLst>
      <p:ext uri="{BB962C8B-B14F-4D97-AF65-F5344CB8AC3E}">
        <p14:creationId xmlns:p14="http://schemas.microsoft.com/office/powerpoint/2010/main" val="2141418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9248-378C-48A5-93EB-7F14CBE08539}"/>
              </a:ext>
            </a:extLst>
          </p:cNvPr>
          <p:cNvSpPr>
            <a:spLocks noGrp="1"/>
          </p:cNvSpPr>
          <p:nvPr>
            <p:ph type="title"/>
          </p:nvPr>
        </p:nvSpPr>
        <p:spPr>
          <a:xfrm>
            <a:off x="4842934" y="905933"/>
            <a:ext cx="6660090" cy="965200"/>
          </a:xfrm>
        </p:spPr>
        <p:txBody>
          <a:bodyPr>
            <a:normAutofit/>
          </a:bodyPr>
          <a:lstStyle/>
          <a:p>
            <a:r>
              <a:rPr lang="en-US"/>
              <a:t>Shameless Self-Promotion</a:t>
            </a:r>
            <a:endParaRPr lang="en-US" dirty="0"/>
          </a:p>
        </p:txBody>
      </p:sp>
      <p:pic>
        <p:nvPicPr>
          <p:cNvPr id="26" name="Picture 25" descr="A picture containing drawing&#10;&#10;Description automatically generated">
            <a:extLst>
              <a:ext uri="{FF2B5EF4-FFF2-40B4-BE49-F238E27FC236}">
                <a16:creationId xmlns:a16="http://schemas.microsoft.com/office/drawing/2014/main" id="{19B93E32-0870-4F90-AC17-BA0259203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065820"/>
            <a:ext cx="3632789" cy="473327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8CA29D6A-9E66-407D-A26B-BB5AF6D32580}"/>
              </a:ext>
            </a:extLst>
          </p:cNvPr>
          <p:cNvSpPr>
            <a:spLocks noGrp="1"/>
          </p:cNvSpPr>
          <p:nvPr>
            <p:ph idx="1"/>
          </p:nvPr>
        </p:nvSpPr>
        <p:spPr>
          <a:xfrm>
            <a:off x="4842933" y="1998133"/>
            <a:ext cx="6660090" cy="3793067"/>
          </a:xfrm>
        </p:spPr>
        <p:txBody>
          <a:bodyPr>
            <a:normAutofit/>
          </a:bodyPr>
          <a:lstStyle/>
          <a:p>
            <a:r>
              <a:rPr lang="en-US"/>
              <a:t>I regularly blog about R and demonstrate R code, including a lot of tidyverse</a:t>
            </a:r>
          </a:p>
          <a:p>
            <a:pPr lvl="1"/>
            <a:r>
              <a:rPr lang="en-US">
                <a:hlinkClick r:id="rId4"/>
              </a:rPr>
              <a:t>http://www.deeplytrivial.com</a:t>
            </a:r>
            <a:r>
              <a:rPr lang="en-US"/>
              <a:t> </a:t>
            </a:r>
            <a:endParaRPr lang="en-US" dirty="0"/>
          </a:p>
        </p:txBody>
      </p:sp>
    </p:spTree>
    <p:extLst>
      <p:ext uri="{BB962C8B-B14F-4D97-AF65-F5344CB8AC3E}">
        <p14:creationId xmlns:p14="http://schemas.microsoft.com/office/powerpoint/2010/main" val="288845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B165D7-77F6-4A2E-AFE5-686AC9B6687C}"/>
              </a:ext>
            </a:extLst>
          </p:cNvPr>
          <p:cNvPicPr>
            <a:picLocks noChangeAspect="1"/>
          </p:cNvPicPr>
          <p:nvPr/>
        </p:nvPicPr>
        <p:blipFill rotWithShape="1">
          <a:blip r:embed="rId2"/>
          <a:srcRect l="41562" b="3648"/>
          <a:stretch/>
        </p:blipFill>
        <p:spPr>
          <a:xfrm>
            <a:off x="151996" y="207898"/>
            <a:ext cx="11888008" cy="6442204"/>
          </a:xfrm>
          <a:prstGeom prst="rect">
            <a:avLst/>
          </a:prstGeom>
        </p:spPr>
      </p:pic>
      <p:sp>
        <p:nvSpPr>
          <p:cNvPr id="2" name="TextBox 1">
            <a:extLst>
              <a:ext uri="{FF2B5EF4-FFF2-40B4-BE49-F238E27FC236}">
                <a16:creationId xmlns:a16="http://schemas.microsoft.com/office/drawing/2014/main" id="{5C5C85DF-715A-46A2-AFEA-3CAA69084C4D}"/>
              </a:ext>
            </a:extLst>
          </p:cNvPr>
          <p:cNvSpPr txBox="1"/>
          <p:nvPr/>
        </p:nvSpPr>
        <p:spPr>
          <a:xfrm>
            <a:off x="6845860" y="1536971"/>
            <a:ext cx="4855221" cy="1200329"/>
          </a:xfrm>
          <a:prstGeom prst="rect">
            <a:avLst/>
          </a:prstGeom>
          <a:noFill/>
        </p:spPr>
        <p:txBody>
          <a:bodyPr wrap="square" rtlCol="0">
            <a:spAutoFit/>
          </a:bodyPr>
          <a:lstStyle/>
          <a:p>
            <a:r>
              <a:rPr lang="en-US" dirty="0"/>
              <a:t>Objects (datasets you load, lists you create, etc.) will show up here in Environment. If you click on the History tab, you’ll see previous code you’ve entered into the console</a:t>
            </a:r>
          </a:p>
        </p:txBody>
      </p:sp>
    </p:spTree>
    <p:extLst>
      <p:ext uri="{BB962C8B-B14F-4D97-AF65-F5344CB8AC3E}">
        <p14:creationId xmlns:p14="http://schemas.microsoft.com/office/powerpoint/2010/main" val="2188624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B165D7-77F6-4A2E-AFE5-686AC9B6687C}"/>
              </a:ext>
            </a:extLst>
          </p:cNvPr>
          <p:cNvPicPr>
            <a:picLocks noChangeAspect="1"/>
          </p:cNvPicPr>
          <p:nvPr/>
        </p:nvPicPr>
        <p:blipFill rotWithShape="1">
          <a:blip r:embed="rId2"/>
          <a:srcRect l="41562" b="3648"/>
          <a:stretch/>
        </p:blipFill>
        <p:spPr>
          <a:xfrm>
            <a:off x="151996" y="207898"/>
            <a:ext cx="11888008" cy="6442204"/>
          </a:xfrm>
          <a:prstGeom prst="rect">
            <a:avLst/>
          </a:prstGeom>
        </p:spPr>
      </p:pic>
      <p:sp>
        <p:nvSpPr>
          <p:cNvPr id="2" name="TextBox 1">
            <a:extLst>
              <a:ext uri="{FF2B5EF4-FFF2-40B4-BE49-F238E27FC236}">
                <a16:creationId xmlns:a16="http://schemas.microsoft.com/office/drawing/2014/main" id="{2F2519DA-9EC5-49EC-B0FF-E0C9DA33B7F1}"/>
              </a:ext>
            </a:extLst>
          </p:cNvPr>
          <p:cNvSpPr txBox="1"/>
          <p:nvPr/>
        </p:nvSpPr>
        <p:spPr>
          <a:xfrm>
            <a:off x="6813494" y="3429000"/>
            <a:ext cx="5008970" cy="923330"/>
          </a:xfrm>
          <a:prstGeom prst="rect">
            <a:avLst/>
          </a:prstGeom>
          <a:noFill/>
        </p:spPr>
        <p:txBody>
          <a:bodyPr wrap="square" rtlCol="0">
            <a:spAutoFit/>
          </a:bodyPr>
          <a:lstStyle/>
          <a:p>
            <a:r>
              <a:rPr lang="en-US" dirty="0"/>
              <a:t>This multi-purpose quadrant lets you view files/folders, plots you create, packages installed, and help files</a:t>
            </a:r>
          </a:p>
        </p:txBody>
      </p:sp>
    </p:spTree>
    <p:extLst>
      <p:ext uri="{BB962C8B-B14F-4D97-AF65-F5344CB8AC3E}">
        <p14:creationId xmlns:p14="http://schemas.microsoft.com/office/powerpoint/2010/main" val="84169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3BF075-FD02-4FC3-81DB-742206909732}"/>
              </a:ext>
            </a:extLst>
          </p:cNvPr>
          <p:cNvSpPr>
            <a:spLocks noGrp="1"/>
          </p:cNvSpPr>
          <p:nvPr>
            <p:ph type="title"/>
          </p:nvPr>
        </p:nvSpPr>
        <p:spPr/>
        <p:txBody>
          <a:bodyPr/>
          <a:lstStyle/>
          <a:p>
            <a:pPr algn="ctr"/>
            <a:r>
              <a:rPr lang="en-US" dirty="0"/>
              <a:t>Don’t worry – we’re about to write some code!</a:t>
            </a:r>
          </a:p>
        </p:txBody>
      </p:sp>
      <p:sp>
        <p:nvSpPr>
          <p:cNvPr id="5" name="Text Placeholder 4">
            <a:extLst>
              <a:ext uri="{FF2B5EF4-FFF2-40B4-BE49-F238E27FC236}">
                <a16:creationId xmlns:a16="http://schemas.microsoft.com/office/drawing/2014/main" id="{2DE6F57A-806B-4C78-8F8C-7F4D9DF2A4CA}"/>
              </a:ext>
            </a:extLst>
          </p:cNvPr>
          <p:cNvSpPr>
            <a:spLocks noGrp="1"/>
          </p:cNvSpPr>
          <p:nvPr>
            <p:ph type="body" idx="1"/>
          </p:nvPr>
        </p:nvSpPr>
        <p:spPr/>
        <p:txBody>
          <a:bodyPr/>
          <a:lstStyle/>
          <a:p>
            <a:pPr algn="ctr"/>
            <a:r>
              <a:rPr lang="en-US" dirty="0"/>
              <a:t>But first…</a:t>
            </a:r>
          </a:p>
        </p:txBody>
      </p:sp>
    </p:spTree>
    <p:extLst>
      <p:ext uri="{BB962C8B-B14F-4D97-AF65-F5344CB8AC3E}">
        <p14:creationId xmlns:p14="http://schemas.microsoft.com/office/powerpoint/2010/main" val="34590097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998245D9ED42B4BA7713AD85ECC3711" ma:contentTypeVersion="13" ma:contentTypeDescription="Create a new document." ma:contentTypeScope="" ma:versionID="1eae58e34d05bbe338ab0ae9f65c440c">
  <xsd:schema xmlns:xsd="http://www.w3.org/2001/XMLSchema" xmlns:xs="http://www.w3.org/2001/XMLSchema" xmlns:p="http://schemas.microsoft.com/office/2006/metadata/properties" xmlns:ns3="9897e647-b146-4f7d-8649-850cbe4c31dd" xmlns:ns4="61c70260-fcd7-469c-91f6-fda7483d34ff" targetNamespace="http://schemas.microsoft.com/office/2006/metadata/properties" ma:root="true" ma:fieldsID="5b7a8e531d6c540ba3188efe0098dc8f" ns3:_="" ns4:_="">
    <xsd:import namespace="9897e647-b146-4f7d-8649-850cbe4c31dd"/>
    <xsd:import namespace="61c70260-fcd7-469c-91f6-fda7483d34ff"/>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7e647-b146-4f7d-8649-850cbe4c3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c70260-fcd7-469c-91f6-fda7483d34f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44CCA9-8380-403D-B5B5-B9A479AA5C89}">
  <ds:schemaRefs>
    <ds:schemaRef ds:uri="http://schemas.microsoft.com/sharepoint/v3/contenttype/forms"/>
  </ds:schemaRefs>
</ds:datastoreItem>
</file>

<file path=customXml/itemProps2.xml><?xml version="1.0" encoding="utf-8"?>
<ds:datastoreItem xmlns:ds="http://schemas.openxmlformats.org/officeDocument/2006/customXml" ds:itemID="{D95A72CC-99EC-42E8-A761-B1A0F5D92F6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CA3117E-D4FD-4D9E-A5D2-28BD19996E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7e647-b146-4f7d-8649-850cbe4c31dd"/>
    <ds:schemaRef ds:uri="61c70260-fcd7-469c-91f6-fda7483d34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2443</TotalTime>
  <Words>2644</Words>
  <Application>Microsoft Office PowerPoint</Application>
  <PresentationFormat>Widescreen</PresentationFormat>
  <Paragraphs>275</Paragraphs>
  <Slides>62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Corbel</vt:lpstr>
      <vt:lpstr>Courier New</vt:lpstr>
      <vt:lpstr>Parallax</vt:lpstr>
      <vt:lpstr>Introduction to R/tidyverse</vt:lpstr>
      <vt:lpstr>What is R?</vt:lpstr>
      <vt:lpstr>What is R?</vt:lpstr>
      <vt:lpstr>Getting Started</vt:lpstr>
      <vt:lpstr>PowerPoint Presentation</vt:lpstr>
      <vt:lpstr>PowerPoint Presentation</vt:lpstr>
      <vt:lpstr>PowerPoint Presentation</vt:lpstr>
      <vt:lpstr>PowerPoint Presentation</vt:lpstr>
      <vt:lpstr>Don’t worry – we’re about to write some code!</vt:lpstr>
      <vt:lpstr>What Are Packages?</vt:lpstr>
      <vt:lpstr>What is tidyverse?</vt:lpstr>
      <vt:lpstr>PowerPoint Presentation</vt:lpstr>
      <vt:lpstr>tidyverse Philosophy</vt:lpstr>
      <vt:lpstr>Time to write your first code!</vt:lpstr>
      <vt:lpstr>PowerPoint Presentation</vt:lpstr>
      <vt:lpstr>PowerPoint Presentation</vt:lpstr>
      <vt:lpstr>Some R Basics</vt:lpstr>
      <vt:lpstr>Some R Basics</vt:lpstr>
      <vt:lpstr>Some R Basics</vt:lpstr>
      <vt:lpstr>Some R Basics</vt:lpstr>
      <vt:lpstr>Some R Basics</vt:lpstr>
      <vt:lpstr>Some R Basics</vt:lpstr>
      <vt:lpstr>PowerPoint Presentation</vt:lpstr>
      <vt:lpstr>PowerPoint Presentation</vt:lpstr>
      <vt:lpstr>Enough background</vt:lpstr>
      <vt:lpstr>Three Things I Always Start My Code With</vt:lpstr>
      <vt:lpstr>Let’s Start Working With Data</vt:lpstr>
      <vt:lpstr>UFO Sightings</vt:lpstr>
      <vt:lpstr>Write Your Code!</vt:lpstr>
      <vt:lpstr>My Code</vt:lpstr>
      <vt:lpstr>PowerPoint Presentation</vt:lpstr>
      <vt:lpstr>Creating Tables</vt:lpstr>
      <vt:lpstr>Some Notes</vt:lpstr>
      <vt:lpstr>Let’s Use More tidyverse Functions</vt:lpstr>
      <vt:lpstr>Filtering Data</vt:lpstr>
      <vt:lpstr>tidyverse Code, Part 1</vt:lpstr>
      <vt:lpstr>Filtering</vt:lpstr>
      <vt:lpstr>Let’s Put the Two Pieces Together</vt:lpstr>
      <vt:lpstr>Filtering Exercise</vt:lpstr>
      <vt:lpstr>My Code</vt:lpstr>
      <vt:lpstr>Creating and Changing Variables</vt:lpstr>
      <vt:lpstr>Creating and Changing Variables</vt:lpstr>
      <vt:lpstr>My Code</vt:lpstr>
      <vt:lpstr>Visualizing Data</vt:lpstr>
      <vt:lpstr>A Slight Change to Part 1</vt:lpstr>
      <vt:lpstr>ggplot Code – Breaking It Down</vt:lpstr>
      <vt:lpstr>ggplot Code – Breaking It Down</vt:lpstr>
      <vt:lpstr>ggplot Code – Breaking It Down</vt:lpstr>
      <vt:lpstr>Some Useful “geom_”s</vt:lpstr>
      <vt:lpstr>Bar Chart with UFO Data</vt:lpstr>
      <vt:lpstr>This dataset needs some cleaning before we can do much more visualization, so we’ll come back to this next time.</vt:lpstr>
      <vt:lpstr>Summarizing Data</vt:lpstr>
      <vt:lpstr>Useful Functions for Summarizing Data</vt:lpstr>
      <vt:lpstr>Summarize the UFO Set</vt:lpstr>
      <vt:lpstr>My Code</vt:lpstr>
      <vt:lpstr>Oh No! What Happened?</vt:lpstr>
      <vt:lpstr>We Have Missing Values</vt:lpstr>
      <vt:lpstr>Filtering and Summarizing at the Same Time</vt:lpstr>
      <vt:lpstr>Much Better!</vt:lpstr>
      <vt:lpstr>Next Session</vt:lpstr>
      <vt:lpstr>In the Meantime</vt:lpstr>
      <vt:lpstr>Shameless Self-Promotion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R/tidyverse</dc:title>
  <dc:creator>Sara Locatelli</dc:creator>
  <cp:lastModifiedBy>BINAYAKA MISHRA</cp:lastModifiedBy>
  <cp:revision>2</cp:revision>
  <dcterms:created xsi:type="dcterms:W3CDTF">2020-05-05T20:22:27Z</dcterms:created>
  <dcterms:modified xsi:type="dcterms:W3CDTF">2021-09-11T05:21:22Z</dcterms:modified>
</cp:coreProperties>
</file>